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799" r:id="rId4"/>
    <p:sldMasterId id="2147484856" r:id="rId5"/>
    <p:sldMasterId id="2147484869" r:id="rId6"/>
    <p:sldMasterId id="2147484875" r:id="rId7"/>
  </p:sldMasterIdLst>
  <p:notesMasterIdLst>
    <p:notesMasterId r:id="rId29"/>
  </p:notesMasterIdLst>
  <p:handoutMasterIdLst>
    <p:handoutMasterId r:id="rId30"/>
  </p:handoutMasterIdLst>
  <p:sldIdLst>
    <p:sldId id="288" r:id="rId8"/>
    <p:sldId id="354" r:id="rId9"/>
    <p:sldId id="397" r:id="rId10"/>
    <p:sldId id="437" r:id="rId11"/>
    <p:sldId id="442" r:id="rId12"/>
    <p:sldId id="473" r:id="rId13"/>
    <p:sldId id="443" r:id="rId14"/>
    <p:sldId id="450" r:id="rId15"/>
    <p:sldId id="444" r:id="rId16"/>
    <p:sldId id="451" r:id="rId17"/>
    <p:sldId id="458" r:id="rId18"/>
    <p:sldId id="468" r:id="rId19"/>
    <p:sldId id="471" r:id="rId20"/>
    <p:sldId id="453" r:id="rId21"/>
    <p:sldId id="461" r:id="rId22"/>
    <p:sldId id="462" r:id="rId23"/>
    <p:sldId id="465" r:id="rId24"/>
    <p:sldId id="469" r:id="rId25"/>
    <p:sldId id="466" r:id="rId26"/>
    <p:sldId id="470" r:id="rId27"/>
    <p:sldId id="472" r:id="rId28"/>
  </p:sldIdLst>
  <p:sldSz cx="9144000" cy="6858000" type="screen4x3"/>
  <p:notesSz cx="7315200" cy="9601200"/>
  <p:custDataLst>
    <p:tags r:id="rId31"/>
  </p:custDataLst>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4220">
          <p15:clr>
            <a:srgbClr val="A4A3A4"/>
          </p15:clr>
        </p15:guide>
        <p15:guide id="2" orient="horz" pos="49">
          <p15:clr>
            <a:srgbClr val="A4A3A4"/>
          </p15:clr>
        </p15:guide>
        <p15:guide id="3" orient="horz" pos="237">
          <p15:clr>
            <a:srgbClr val="A4A3A4"/>
          </p15:clr>
        </p15:guide>
        <p15:guide id="4" orient="horz" pos="708">
          <p15:clr>
            <a:srgbClr val="A4A3A4"/>
          </p15:clr>
        </p15:guide>
        <p15:guide id="5" orient="horz" pos="3582">
          <p15:clr>
            <a:srgbClr val="A4A3A4"/>
          </p15:clr>
        </p15:guide>
        <p15:guide id="6" pos="5415">
          <p15:clr>
            <a:srgbClr val="A4A3A4"/>
          </p15:clr>
        </p15:guide>
        <p15:guide id="7" pos="355">
          <p15:clr>
            <a:srgbClr val="A4A3A4"/>
          </p15:clr>
        </p15:guide>
        <p15:guide id="8" pos="2877">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racy, Judy" initials="T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D70"/>
    <a:srgbClr val="262626"/>
    <a:srgbClr val="00529B"/>
    <a:srgbClr val="811111"/>
    <a:srgbClr val="3C7EC1"/>
    <a:srgbClr val="616161"/>
    <a:srgbClr val="C5C5C5"/>
    <a:srgbClr val="595959"/>
    <a:srgbClr val="BFC0BE"/>
    <a:srgbClr val="EE8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53" autoAdjust="0"/>
  </p:normalViewPr>
  <p:slideViewPr>
    <p:cSldViewPr snapToGrid="0">
      <p:cViewPr varScale="1">
        <p:scale>
          <a:sx n="103" d="100"/>
          <a:sy n="103" d="100"/>
        </p:scale>
        <p:origin x="750" y="66"/>
      </p:cViewPr>
      <p:guideLst>
        <p:guide orient="horz" pos="4220"/>
        <p:guide orient="horz" pos="49"/>
        <p:guide orient="horz" pos="237"/>
        <p:guide orient="horz" pos="708"/>
        <p:guide orient="horz" pos="3582"/>
        <p:guide pos="5415"/>
        <p:guide pos="355"/>
        <p:guide pos="28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3942"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11.xml"/><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6" tIns="48328" rIns="96656" bIns="48328" rtlCol="0"/>
          <a:lstStyle>
            <a:lvl1pPr algn="l">
              <a:defRPr sz="1200"/>
            </a:lvl1pPr>
          </a:lstStyle>
          <a:p>
            <a:pPr>
              <a:defRPr/>
            </a:pPr>
            <a:endParaRPr lang="en-US" dirty="0">
              <a:latin typeface="Calibri Light" charset="0"/>
              <a:cs typeface="Calibri Regular" charset="0"/>
            </a:endParaRPr>
          </a:p>
        </p:txBody>
      </p:sp>
      <p:sp>
        <p:nvSpPr>
          <p:cNvPr id="3" name="Date Placeholder 2"/>
          <p:cNvSpPr>
            <a:spLocks noGrp="1"/>
          </p:cNvSpPr>
          <p:nvPr>
            <p:ph type="dt" sz="quarter" idx="1"/>
          </p:nvPr>
        </p:nvSpPr>
        <p:spPr>
          <a:xfrm>
            <a:off x="4143588" y="1"/>
            <a:ext cx="3169920" cy="480060"/>
          </a:xfrm>
          <a:prstGeom prst="rect">
            <a:avLst/>
          </a:prstGeom>
        </p:spPr>
        <p:txBody>
          <a:bodyPr vert="horz" lIns="96656" tIns="48328" rIns="96656" bIns="48328" rtlCol="0"/>
          <a:lstStyle>
            <a:lvl1pPr algn="r">
              <a:defRPr sz="1200"/>
            </a:lvl1pPr>
          </a:lstStyle>
          <a:p>
            <a:pPr>
              <a:defRPr/>
            </a:pPr>
            <a:fld id="{D5DE0FE4-2AA5-4D52-9F58-F3DCF65E1724}" type="datetimeFigureOut">
              <a:rPr lang="en-US">
                <a:latin typeface="Calibri Light" charset="0"/>
                <a:cs typeface="Calibri Regular" charset="0"/>
              </a:rPr>
              <a:pPr>
                <a:defRPr/>
              </a:pPr>
              <a:t>11/16/2018</a:t>
            </a:fld>
            <a:endParaRPr lang="en-US" dirty="0">
              <a:latin typeface="Calibri Light" charset="0"/>
              <a:cs typeface="Calibri Regular"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6" tIns="48328" rIns="96656" bIns="48328" rtlCol="0" anchor="b"/>
          <a:lstStyle>
            <a:lvl1pPr algn="l">
              <a:defRPr sz="1200"/>
            </a:lvl1pPr>
          </a:lstStyle>
          <a:p>
            <a:pPr>
              <a:defRPr/>
            </a:pPr>
            <a:endParaRPr lang="en-US" dirty="0">
              <a:latin typeface="Calibri Light" charset="0"/>
              <a:cs typeface="Calibri Regular" charset="0"/>
            </a:endParaRPr>
          </a:p>
        </p:txBody>
      </p:sp>
      <p:sp>
        <p:nvSpPr>
          <p:cNvPr id="5" name="Slide Number Placeholder 4"/>
          <p:cNvSpPr>
            <a:spLocks noGrp="1"/>
          </p:cNvSpPr>
          <p:nvPr>
            <p:ph type="sldNum" sz="quarter" idx="3"/>
          </p:nvPr>
        </p:nvSpPr>
        <p:spPr>
          <a:xfrm>
            <a:off x="4143588" y="9119474"/>
            <a:ext cx="3169920" cy="480060"/>
          </a:xfrm>
          <a:prstGeom prst="rect">
            <a:avLst/>
          </a:prstGeom>
        </p:spPr>
        <p:txBody>
          <a:bodyPr vert="horz" lIns="96656" tIns="48328" rIns="96656" bIns="48328" rtlCol="0" anchor="b"/>
          <a:lstStyle>
            <a:lvl1pPr algn="r">
              <a:defRPr sz="1200"/>
            </a:lvl1pPr>
          </a:lstStyle>
          <a:p>
            <a:pPr>
              <a:defRPr/>
            </a:pPr>
            <a:fld id="{63211C34-7316-491E-B30E-8AABD4CEF14E}" type="slidenum">
              <a:rPr lang="en-US">
                <a:latin typeface="Calibri Light" charset="0"/>
                <a:cs typeface="Calibri Regular" charset="0"/>
              </a:rPr>
              <a:pPr>
                <a:defRPr/>
              </a:pPr>
              <a:t>‹#›</a:t>
            </a:fld>
            <a:endParaRPr lang="en-US" dirty="0">
              <a:latin typeface="Calibri Light" charset="0"/>
              <a:cs typeface="Calibri Regular" charset="0"/>
            </a:endParaRPr>
          </a:p>
        </p:txBody>
      </p:sp>
    </p:spTree>
    <p:custDataLst>
      <p:tags r:id="rId2"/>
    </p:custDataLst>
    <p:extLst>
      <p:ext uri="{BB962C8B-B14F-4D97-AF65-F5344CB8AC3E}">
        <p14:creationId xmlns:p14="http://schemas.microsoft.com/office/powerpoint/2010/main" val="9783795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6" tIns="48328" rIns="96656" bIns="4832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4143588" y="1"/>
            <a:ext cx="3169920" cy="480060"/>
          </a:xfrm>
          <a:prstGeom prst="rect">
            <a:avLst/>
          </a:prstGeom>
        </p:spPr>
        <p:txBody>
          <a:bodyPr vert="horz" lIns="96656" tIns="48328" rIns="96656" bIns="48328" rtlCol="0"/>
          <a:lstStyle>
            <a:lvl1pPr algn="r" fontAlgn="auto">
              <a:spcBef>
                <a:spcPts val="0"/>
              </a:spcBef>
              <a:spcAft>
                <a:spcPts val="0"/>
              </a:spcAft>
              <a:defRPr sz="1200">
                <a:latin typeface="+mn-lt"/>
                <a:cs typeface="+mn-cs"/>
              </a:defRPr>
            </a:lvl1pPr>
          </a:lstStyle>
          <a:p>
            <a:pPr>
              <a:defRPr/>
            </a:pPr>
            <a:fld id="{8480E89A-D59D-40B9-A13A-DEC01D948646}" type="datetimeFigureOut">
              <a:rPr lang="en-US"/>
              <a:pPr>
                <a:defRPr/>
              </a:pPr>
              <a:t>11/16/2018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6" tIns="48328" rIns="96656" bIns="48328" rtlCol="0" anchor="ctr"/>
          <a:lstStyle/>
          <a:p>
            <a:pPr lvl="0"/>
            <a:endParaRPr lang="en-US" noProof="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6" tIns="48328" rIns="96656" bIns="4832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6" tIns="48328" rIns="96656" bIns="48328"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6" tIns="48328" rIns="96656" bIns="48328" rtlCol="0" anchor="b"/>
          <a:lstStyle>
            <a:lvl1pPr algn="r" fontAlgn="auto">
              <a:spcBef>
                <a:spcPts val="0"/>
              </a:spcBef>
              <a:spcAft>
                <a:spcPts val="0"/>
              </a:spcAft>
              <a:defRPr sz="1200">
                <a:latin typeface="+mn-lt"/>
                <a:cs typeface="+mn-cs"/>
              </a:defRPr>
            </a:lvl1pPr>
          </a:lstStyle>
          <a:p>
            <a:pPr>
              <a:defRPr/>
            </a:pPr>
            <a:fld id="{B7189C4A-F59C-461A-ABCA-12531F27A092}" type="slidenum">
              <a:rPr lang="en-US"/>
              <a:pPr>
                <a:defRPr/>
              </a:pPr>
              <a:t>‹#›</a:t>
            </a:fld>
            <a:endParaRPr lang="en-US"/>
          </a:p>
        </p:txBody>
      </p:sp>
    </p:spTree>
    <p:extLst>
      <p:ext uri="{BB962C8B-B14F-4D97-AF65-F5344CB8AC3E}">
        <p14:creationId xmlns:p14="http://schemas.microsoft.com/office/powerpoint/2010/main" val="39154797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85325" indent="-302047">
              <a:defRPr>
                <a:solidFill>
                  <a:schemeClr val="tx1"/>
                </a:solidFill>
                <a:latin typeface="Verdana" pitchFamily="34" charset="0"/>
              </a:defRPr>
            </a:lvl2pPr>
            <a:lvl3pPr marL="1208192" indent="-241638">
              <a:defRPr>
                <a:solidFill>
                  <a:schemeClr val="tx1"/>
                </a:solidFill>
                <a:latin typeface="Verdana" pitchFamily="34" charset="0"/>
              </a:defRPr>
            </a:lvl3pPr>
            <a:lvl4pPr marL="1691468" indent="-241638">
              <a:defRPr>
                <a:solidFill>
                  <a:schemeClr val="tx1"/>
                </a:solidFill>
                <a:latin typeface="Verdana" pitchFamily="34" charset="0"/>
              </a:defRPr>
            </a:lvl4pPr>
            <a:lvl5pPr marL="2174744" indent="-241638">
              <a:defRPr>
                <a:solidFill>
                  <a:schemeClr val="tx1"/>
                </a:solidFill>
                <a:latin typeface="Verdana" pitchFamily="34" charset="0"/>
              </a:defRPr>
            </a:lvl5pPr>
            <a:lvl6pPr marL="2658022" indent="-241638" fontAlgn="base">
              <a:spcBef>
                <a:spcPct val="0"/>
              </a:spcBef>
              <a:spcAft>
                <a:spcPct val="0"/>
              </a:spcAft>
              <a:defRPr>
                <a:solidFill>
                  <a:schemeClr val="tx1"/>
                </a:solidFill>
                <a:latin typeface="Verdana" pitchFamily="34" charset="0"/>
              </a:defRPr>
            </a:lvl6pPr>
            <a:lvl7pPr marL="3141298" indent="-241638" fontAlgn="base">
              <a:spcBef>
                <a:spcPct val="0"/>
              </a:spcBef>
              <a:spcAft>
                <a:spcPct val="0"/>
              </a:spcAft>
              <a:defRPr>
                <a:solidFill>
                  <a:schemeClr val="tx1"/>
                </a:solidFill>
                <a:latin typeface="Verdana" pitchFamily="34" charset="0"/>
              </a:defRPr>
            </a:lvl7pPr>
            <a:lvl8pPr marL="3624574" indent="-241638" fontAlgn="base">
              <a:spcBef>
                <a:spcPct val="0"/>
              </a:spcBef>
              <a:spcAft>
                <a:spcPct val="0"/>
              </a:spcAft>
              <a:defRPr>
                <a:solidFill>
                  <a:schemeClr val="tx1"/>
                </a:solidFill>
                <a:latin typeface="Verdana" pitchFamily="34" charset="0"/>
              </a:defRPr>
            </a:lvl8pPr>
            <a:lvl9pPr marL="4107851" indent="-241638"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55E36F0E-3613-4A99-90DE-45B236C2E4A5}" type="slidenum">
              <a:rPr lang="en-US" smtClean="0">
                <a:latin typeface="Calibri" pitchFamily="34" charset="0"/>
              </a:rPr>
              <a:pPr fontAlgn="base">
                <a:spcBef>
                  <a:spcPct val="0"/>
                </a:spcBef>
                <a:spcAft>
                  <a:spcPct val="0"/>
                </a:spcAft>
                <a:defRPr/>
              </a:pPr>
              <a:t>0</a:t>
            </a:fld>
            <a:endParaRPr lang="en-US" dirty="0">
              <a:latin typeface="Calibri" pitchFamily="34" charset="0"/>
            </a:endParaRPr>
          </a:p>
        </p:txBody>
      </p:sp>
    </p:spTree>
    <p:extLst>
      <p:ext uri="{BB962C8B-B14F-4D97-AF65-F5344CB8AC3E}">
        <p14:creationId xmlns:p14="http://schemas.microsoft.com/office/powerpoint/2010/main" val="1834760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11</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3188368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xfrm>
            <a:off x="1181100" y="696913"/>
            <a:ext cx="4648200" cy="3486150"/>
          </a:xfrm>
          <a:ln/>
        </p:spPr>
      </p:sp>
      <p:sp>
        <p:nvSpPr>
          <p:cNvPr id="256003" name="Rectangle 3"/>
          <p:cNvSpPr>
            <a:spLocks noGrp="1" noChangeArrowheads="1"/>
          </p:cNvSpPr>
          <p:nvPr>
            <p:ph type="body" idx="1"/>
          </p:nvPr>
        </p:nvSpPr>
        <p:spPr>
          <a:xfrm>
            <a:off x="701520" y="4416632"/>
            <a:ext cx="5607362" cy="4182960"/>
          </a:xfrm>
          <a:noFill/>
          <a:ln/>
        </p:spPr>
        <p:txBody>
          <a:bodyPr/>
          <a:lstStyle/>
          <a:p>
            <a:endParaRPr lang="en-US" dirty="0">
              <a:latin typeface="Times" pitchFamily="18" charset="0"/>
            </a:endParaRPr>
          </a:p>
        </p:txBody>
      </p:sp>
    </p:spTree>
    <p:extLst>
      <p:ext uri="{BB962C8B-B14F-4D97-AF65-F5344CB8AC3E}">
        <p14:creationId xmlns:p14="http://schemas.microsoft.com/office/powerpoint/2010/main" val="2977468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xfrm>
            <a:off x="1181100" y="696913"/>
            <a:ext cx="4648200" cy="3486150"/>
          </a:xfrm>
          <a:ln/>
        </p:spPr>
      </p:sp>
      <p:sp>
        <p:nvSpPr>
          <p:cNvPr id="256003" name="Rectangle 3"/>
          <p:cNvSpPr>
            <a:spLocks noGrp="1" noChangeArrowheads="1"/>
          </p:cNvSpPr>
          <p:nvPr>
            <p:ph type="body" idx="1"/>
          </p:nvPr>
        </p:nvSpPr>
        <p:spPr>
          <a:xfrm>
            <a:off x="701520" y="4416632"/>
            <a:ext cx="5607362" cy="4182960"/>
          </a:xfrm>
          <a:noFill/>
          <a:ln/>
        </p:spPr>
        <p:txBody>
          <a:bodyPr/>
          <a:lstStyle/>
          <a:p>
            <a:endParaRPr lang="en-US" dirty="0">
              <a:latin typeface="Times" pitchFamily="18" charset="0"/>
            </a:endParaRPr>
          </a:p>
        </p:txBody>
      </p:sp>
    </p:spTree>
    <p:extLst>
      <p:ext uri="{BB962C8B-B14F-4D97-AF65-F5344CB8AC3E}">
        <p14:creationId xmlns:p14="http://schemas.microsoft.com/office/powerpoint/2010/main" val="1543695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a:spcBef>
                <a:spcPct val="30000"/>
              </a:spcBef>
              <a:defRPr sz="1200">
                <a:solidFill>
                  <a:schemeClr val="tx1"/>
                </a:solidFill>
                <a:latin typeface="Times New Roman" pitchFamily="18" charset="0"/>
              </a:defRPr>
            </a:lvl1pPr>
            <a:lvl2pPr marL="777875" indent="-298450" defTabSz="968375">
              <a:spcBef>
                <a:spcPct val="30000"/>
              </a:spcBef>
              <a:defRPr sz="1200">
                <a:solidFill>
                  <a:schemeClr val="tx1"/>
                </a:solidFill>
                <a:latin typeface="Times New Roman" pitchFamily="18" charset="0"/>
              </a:defRPr>
            </a:lvl2pPr>
            <a:lvl3pPr marL="1195388" indent="-238125" defTabSz="968375">
              <a:spcBef>
                <a:spcPct val="30000"/>
              </a:spcBef>
              <a:defRPr sz="1200">
                <a:solidFill>
                  <a:schemeClr val="tx1"/>
                </a:solidFill>
                <a:latin typeface="Times New Roman" pitchFamily="18" charset="0"/>
              </a:defRPr>
            </a:lvl3pPr>
            <a:lvl4pPr marL="1674813" indent="-238125" defTabSz="968375">
              <a:spcBef>
                <a:spcPct val="30000"/>
              </a:spcBef>
              <a:defRPr sz="1200">
                <a:solidFill>
                  <a:schemeClr val="tx1"/>
                </a:solidFill>
                <a:latin typeface="Times New Roman" pitchFamily="18" charset="0"/>
              </a:defRPr>
            </a:lvl4pPr>
            <a:lvl5pPr marL="2154238" indent="-238125" defTabSz="968375">
              <a:spcBef>
                <a:spcPct val="30000"/>
              </a:spcBef>
              <a:defRPr sz="1200">
                <a:solidFill>
                  <a:schemeClr val="tx1"/>
                </a:solidFill>
                <a:latin typeface="Times New Roman" pitchFamily="18" charset="0"/>
              </a:defRPr>
            </a:lvl5pPr>
            <a:lvl6pPr marL="2611438" indent="-238125" defTabSz="968375" eaLnBrk="0" fontAlgn="base" hangingPunct="0">
              <a:spcBef>
                <a:spcPct val="30000"/>
              </a:spcBef>
              <a:spcAft>
                <a:spcPct val="0"/>
              </a:spcAft>
              <a:defRPr sz="1200">
                <a:solidFill>
                  <a:schemeClr val="tx1"/>
                </a:solidFill>
                <a:latin typeface="Times New Roman" pitchFamily="18" charset="0"/>
              </a:defRPr>
            </a:lvl6pPr>
            <a:lvl7pPr marL="3068638" indent="-238125" defTabSz="968375" eaLnBrk="0" fontAlgn="base" hangingPunct="0">
              <a:spcBef>
                <a:spcPct val="30000"/>
              </a:spcBef>
              <a:spcAft>
                <a:spcPct val="0"/>
              </a:spcAft>
              <a:defRPr sz="1200">
                <a:solidFill>
                  <a:schemeClr val="tx1"/>
                </a:solidFill>
                <a:latin typeface="Times New Roman" pitchFamily="18" charset="0"/>
              </a:defRPr>
            </a:lvl7pPr>
            <a:lvl8pPr marL="3525838" indent="-238125" defTabSz="968375" eaLnBrk="0" fontAlgn="base" hangingPunct="0">
              <a:spcBef>
                <a:spcPct val="30000"/>
              </a:spcBef>
              <a:spcAft>
                <a:spcPct val="0"/>
              </a:spcAft>
              <a:defRPr sz="1200">
                <a:solidFill>
                  <a:schemeClr val="tx1"/>
                </a:solidFill>
                <a:latin typeface="Times New Roman" pitchFamily="18" charset="0"/>
              </a:defRPr>
            </a:lvl8pPr>
            <a:lvl9pPr marL="3983038" indent="-238125" defTabSz="9683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F6C73F8-B454-4EAE-8115-2ED42499E7D8}" type="slidenum">
              <a:rPr lang="en-US" altLang="en-US" sz="1300" smtClean="0">
                <a:ea typeface="MS PGothic" pitchFamily="34" charset="-128"/>
              </a:rPr>
              <a:pPr>
                <a:spcBef>
                  <a:spcPct val="0"/>
                </a:spcBef>
              </a:pPr>
              <a:t>14</a:t>
            </a:fld>
            <a:endParaRPr lang="en-US" altLang="en-US" sz="1300">
              <a:ea typeface="MS PGothic" pitchFamily="34" charset="-128"/>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74725" y="4560888"/>
            <a:ext cx="5564188" cy="4964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900">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This slide shows the minimum, maximum and guaranteed amounts of coverage you can buy for yourself, your spouse and your children. You can choose from [different] [the available] coverage amounts between these minimums and maximums. </a:t>
            </a:r>
          </a:p>
          <a:p>
            <a:pPr eaLnBrk="1" hangingPunct="1">
              <a:lnSpc>
                <a:spcPct val="80000"/>
              </a:lnSpc>
            </a:pPr>
            <a:endParaRPr lang="en-US" altLang="en-US" sz="900">
              <a:solidFill>
                <a:srgbClr val="FF0000"/>
              </a:solidFill>
              <a:latin typeface="Arial" pitchFamily="34" charset="0"/>
              <a:ea typeface="MS PGothic" pitchFamily="34" charset="-128"/>
              <a:cs typeface="Arial" pitchFamily="34" charset="0"/>
            </a:endParaRPr>
          </a:p>
          <a:p>
            <a:pPr eaLnBrk="1" hangingPunct="1">
              <a:lnSpc>
                <a:spcPct val="80000"/>
              </a:lnSpc>
            </a:pPr>
            <a:r>
              <a:rPr lang="en-US" altLang="en-US" sz="900">
                <a:solidFill>
                  <a:srgbClr val="FF0000"/>
                </a:solidFill>
                <a:latin typeface="Arial" pitchFamily="34" charset="0"/>
                <a:ea typeface="MS PGothic" pitchFamily="34" charset="-128"/>
                <a:cs typeface="Arial" pitchFamily="34" charset="0"/>
              </a:rPr>
              <a:t>If spouse or child coverage: </a:t>
            </a:r>
            <a:r>
              <a:rPr lang="en-US" altLang="en-US" sz="900">
                <a:latin typeface="Arial" pitchFamily="34" charset="0"/>
                <a:ea typeface="MS PGothic" pitchFamily="34" charset="-128"/>
                <a:cs typeface="Arial" pitchFamily="34" charset="0"/>
              </a:rPr>
              <a:t>You must buy coverage for yourself before you can buy coverage for your spouse and/or your children. The amount of coverage for either your spouse or your children can’t exceed [100% or 50%] of the amount of coverage you choose.</a:t>
            </a:r>
          </a:p>
          <a:p>
            <a:pPr eaLnBrk="1" hangingPunct="1">
              <a:lnSpc>
                <a:spcPct val="80000"/>
              </a:lnSpc>
            </a:pPr>
            <a:endParaRPr lang="en-US" altLang="en-US" sz="900">
              <a:solidFill>
                <a:srgbClr val="FF0000"/>
              </a:solidFill>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The guaranteed amount is how much you can buy without answering any medical questions, if you buy coverage before [date]. If you need insurance protection above the guaranteed amount, you can buy additional coverage with proof of good health up to the maximum amount. </a:t>
            </a:r>
          </a:p>
          <a:p>
            <a:pPr eaLnBrk="1" hangingPunct="1">
              <a:lnSpc>
                <a:spcPct val="80000"/>
              </a:lnSpc>
            </a:pPr>
            <a:endParaRPr lang="en-US" altLang="en-US" sz="900">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Your benefit may be reduced based on your age. Your guaranteed amount or any additional coverage you may be approved for (up to the maximum amount) will be reduced by [XX% at age XX and XX% at age XX].</a:t>
            </a:r>
          </a:p>
          <a:p>
            <a:pPr eaLnBrk="1" hangingPunct="1">
              <a:lnSpc>
                <a:spcPct val="80000"/>
              </a:lnSpc>
            </a:pPr>
            <a:endParaRPr lang="en-US" altLang="en-US" sz="900">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If you enroll now, you and your dependents will be eligible to increase coverage every year by one $XXXX increment up to the guaranteed amount without answering any medical questions. </a:t>
            </a:r>
          </a:p>
          <a:p>
            <a:pPr eaLnBrk="1" hangingPunct="1">
              <a:lnSpc>
                <a:spcPct val="80000"/>
              </a:lnSpc>
            </a:pPr>
            <a:endParaRPr lang="en-US" altLang="en-US" sz="900">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If you decide to wait and sign up next year, you will need to provide proof of good health for any coverage you want.  </a:t>
            </a:r>
          </a:p>
          <a:p>
            <a:pPr eaLnBrk="1" hangingPunct="1">
              <a:lnSpc>
                <a:spcPct val="80000"/>
              </a:lnSpc>
            </a:pPr>
            <a:endParaRPr lang="en-US" altLang="en-US" sz="900">
              <a:latin typeface="Arial" pitchFamily="34" charset="0"/>
              <a:ea typeface="MS PGothic" pitchFamily="34" charset="-128"/>
              <a:cs typeface="Arial" pitchFamily="34" charset="0"/>
            </a:endParaRPr>
          </a:p>
          <a:p>
            <a:pPr eaLnBrk="1" hangingPunct="1">
              <a:lnSpc>
                <a:spcPct val="80000"/>
              </a:lnSpc>
            </a:pPr>
            <a:r>
              <a:rPr lang="en-US" altLang="en-US" sz="900">
                <a:latin typeface="Arial" pitchFamily="34" charset="0"/>
                <a:ea typeface="MS PGothic" pitchFamily="34" charset="-128"/>
                <a:cs typeface="Arial" pitchFamily="34" charset="0"/>
              </a:rPr>
              <a:t>You’ll find details about your life insurance benefit, as well as how much this coverage costs in your enrollment information and benefit summary. </a:t>
            </a:r>
          </a:p>
          <a:p>
            <a:pPr eaLnBrk="1" hangingPunct="1">
              <a:lnSpc>
                <a:spcPct val="80000"/>
              </a:lnSpc>
            </a:pPr>
            <a:r>
              <a:rPr lang="en-US" altLang="en-US" sz="900" b="1">
                <a:solidFill>
                  <a:srgbClr val="FF0000"/>
                </a:solidFill>
                <a:latin typeface="Arial" pitchFamily="34" charset="0"/>
                <a:ea typeface="MS PGothic" pitchFamily="34" charset="-128"/>
                <a:cs typeface="Arial" pitchFamily="34" charset="0"/>
              </a:rPr>
              <a:t> </a:t>
            </a:r>
          </a:p>
          <a:p>
            <a:pPr eaLnBrk="1" hangingPunct="1">
              <a:lnSpc>
                <a:spcPct val="80000"/>
              </a:lnSpc>
            </a:pPr>
            <a:endParaRPr lang="en-US" altLang="en-US" sz="1000">
              <a:latin typeface="Arial" pitchFamily="34" charset="0"/>
              <a:ea typeface="MS PGothic" pitchFamily="34" charset="-128"/>
              <a:cs typeface="Arial" pitchFamily="34" charset="0"/>
            </a:endParaRPr>
          </a:p>
          <a:p>
            <a:pPr eaLnBrk="1" hangingPunct="1">
              <a:lnSpc>
                <a:spcPct val="80000"/>
              </a:lnSpc>
            </a:pPr>
            <a:endParaRPr lang="en-US" altLang="en-US" sz="1000">
              <a:latin typeface="Arial" pitchFamily="34" charset="0"/>
              <a:ea typeface="MS PGothic" pitchFamily="34" charset="-128"/>
              <a:cs typeface="Arial" pitchFamily="34" charset="0"/>
            </a:endParaRPr>
          </a:p>
          <a:p>
            <a:pPr eaLnBrk="1" hangingPunct="1">
              <a:lnSpc>
                <a:spcPct val="80000"/>
              </a:lnSpc>
            </a:pPr>
            <a:endParaRPr lang="en-US" altLang="en-US" sz="1000">
              <a:latin typeface="Arial" pitchFamily="34" charset="0"/>
              <a:ea typeface="MS PGothic" pitchFamily="34" charset="-128"/>
              <a:cs typeface="Arial" pitchFamily="34" charset="0"/>
            </a:endParaRPr>
          </a:p>
        </p:txBody>
      </p:sp>
    </p:spTree>
    <p:extLst>
      <p:ext uri="{BB962C8B-B14F-4D97-AF65-F5344CB8AC3E}">
        <p14:creationId xmlns:p14="http://schemas.microsoft.com/office/powerpoint/2010/main" val="189691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17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151859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19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528479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xfrm>
            <a:off x="1181100" y="696913"/>
            <a:ext cx="4648200" cy="3486150"/>
          </a:xfrm>
          <a:ln/>
        </p:spPr>
      </p:sp>
      <p:sp>
        <p:nvSpPr>
          <p:cNvPr id="256003" name="Rectangle 3"/>
          <p:cNvSpPr>
            <a:spLocks noGrp="1" noChangeArrowheads="1"/>
          </p:cNvSpPr>
          <p:nvPr>
            <p:ph type="body" idx="1"/>
          </p:nvPr>
        </p:nvSpPr>
        <p:spPr>
          <a:xfrm>
            <a:off x="701520" y="4416632"/>
            <a:ext cx="5607362" cy="4182960"/>
          </a:xfrm>
          <a:noFill/>
          <a:ln/>
        </p:spPr>
        <p:txBody>
          <a:bodyPr/>
          <a:lstStyle/>
          <a:p>
            <a:endParaRPr lang="en-US" dirty="0">
              <a:latin typeface="Times" pitchFamily="18" charset="0"/>
            </a:endParaRPr>
          </a:p>
        </p:txBody>
      </p:sp>
    </p:spTree>
    <p:extLst>
      <p:ext uri="{BB962C8B-B14F-4D97-AF65-F5344CB8AC3E}">
        <p14:creationId xmlns:p14="http://schemas.microsoft.com/office/powerpoint/2010/main" val="1963274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85325" indent="-302047">
              <a:defRPr>
                <a:solidFill>
                  <a:schemeClr val="tx1"/>
                </a:solidFill>
                <a:latin typeface="Verdana" pitchFamily="34" charset="0"/>
              </a:defRPr>
            </a:lvl2pPr>
            <a:lvl3pPr marL="1208192" indent="-241638">
              <a:defRPr>
                <a:solidFill>
                  <a:schemeClr val="tx1"/>
                </a:solidFill>
                <a:latin typeface="Verdana" pitchFamily="34" charset="0"/>
              </a:defRPr>
            </a:lvl3pPr>
            <a:lvl4pPr marL="1691468" indent="-241638">
              <a:defRPr>
                <a:solidFill>
                  <a:schemeClr val="tx1"/>
                </a:solidFill>
                <a:latin typeface="Verdana" pitchFamily="34" charset="0"/>
              </a:defRPr>
            </a:lvl4pPr>
            <a:lvl5pPr marL="2174744" indent="-241638">
              <a:defRPr>
                <a:solidFill>
                  <a:schemeClr val="tx1"/>
                </a:solidFill>
                <a:latin typeface="Verdana" pitchFamily="34" charset="0"/>
              </a:defRPr>
            </a:lvl5pPr>
            <a:lvl6pPr marL="2658022" indent="-241638" fontAlgn="base">
              <a:spcBef>
                <a:spcPct val="0"/>
              </a:spcBef>
              <a:spcAft>
                <a:spcPct val="0"/>
              </a:spcAft>
              <a:defRPr>
                <a:solidFill>
                  <a:schemeClr val="tx1"/>
                </a:solidFill>
                <a:latin typeface="Verdana" pitchFamily="34" charset="0"/>
              </a:defRPr>
            </a:lvl6pPr>
            <a:lvl7pPr marL="3141298" indent="-241638" fontAlgn="base">
              <a:spcBef>
                <a:spcPct val="0"/>
              </a:spcBef>
              <a:spcAft>
                <a:spcPct val="0"/>
              </a:spcAft>
              <a:defRPr>
                <a:solidFill>
                  <a:schemeClr val="tx1"/>
                </a:solidFill>
                <a:latin typeface="Verdana" pitchFamily="34" charset="0"/>
              </a:defRPr>
            </a:lvl7pPr>
            <a:lvl8pPr marL="3624574" indent="-241638" fontAlgn="base">
              <a:spcBef>
                <a:spcPct val="0"/>
              </a:spcBef>
              <a:spcAft>
                <a:spcPct val="0"/>
              </a:spcAft>
              <a:defRPr>
                <a:solidFill>
                  <a:schemeClr val="tx1"/>
                </a:solidFill>
                <a:latin typeface="Verdana" pitchFamily="34" charset="0"/>
              </a:defRPr>
            </a:lvl8pPr>
            <a:lvl9pPr marL="4107851" indent="-241638"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7D9DF7C2-4793-4C8C-9DA9-AECC7FAED129}" type="slidenum">
              <a:rPr lang="en-US" smtClean="0">
                <a:latin typeface="Calibri" pitchFamily="34" charset="0"/>
              </a:rPr>
              <a:pPr fontAlgn="base">
                <a:spcBef>
                  <a:spcPct val="0"/>
                </a:spcBef>
                <a:spcAft>
                  <a:spcPct val="0"/>
                </a:spcAft>
                <a:defRPr/>
              </a:pPr>
              <a:t>1</a:t>
            </a:fld>
            <a:endParaRPr lang="en-US" dirty="0">
              <a:latin typeface="Calibri" pitchFamily="34" charset="0"/>
            </a:endParaRPr>
          </a:p>
        </p:txBody>
      </p:sp>
    </p:spTree>
    <p:extLst>
      <p:ext uri="{BB962C8B-B14F-4D97-AF65-F5344CB8AC3E}">
        <p14:creationId xmlns:p14="http://schemas.microsoft.com/office/powerpoint/2010/main" val="1192126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85325" indent="-302047">
              <a:defRPr>
                <a:solidFill>
                  <a:schemeClr val="tx1"/>
                </a:solidFill>
                <a:latin typeface="Verdana" pitchFamily="34" charset="0"/>
              </a:defRPr>
            </a:lvl2pPr>
            <a:lvl3pPr marL="1208192" indent="-241638">
              <a:defRPr>
                <a:solidFill>
                  <a:schemeClr val="tx1"/>
                </a:solidFill>
                <a:latin typeface="Verdana" pitchFamily="34" charset="0"/>
              </a:defRPr>
            </a:lvl3pPr>
            <a:lvl4pPr marL="1691468" indent="-241638">
              <a:defRPr>
                <a:solidFill>
                  <a:schemeClr val="tx1"/>
                </a:solidFill>
                <a:latin typeface="Verdana" pitchFamily="34" charset="0"/>
              </a:defRPr>
            </a:lvl4pPr>
            <a:lvl5pPr marL="2174744" indent="-241638">
              <a:defRPr>
                <a:solidFill>
                  <a:schemeClr val="tx1"/>
                </a:solidFill>
                <a:latin typeface="Verdana" pitchFamily="34" charset="0"/>
              </a:defRPr>
            </a:lvl5pPr>
            <a:lvl6pPr marL="2658022" indent="-241638" fontAlgn="base">
              <a:spcBef>
                <a:spcPct val="0"/>
              </a:spcBef>
              <a:spcAft>
                <a:spcPct val="0"/>
              </a:spcAft>
              <a:defRPr>
                <a:solidFill>
                  <a:schemeClr val="tx1"/>
                </a:solidFill>
                <a:latin typeface="Verdana" pitchFamily="34" charset="0"/>
              </a:defRPr>
            </a:lvl6pPr>
            <a:lvl7pPr marL="3141298" indent="-241638" fontAlgn="base">
              <a:spcBef>
                <a:spcPct val="0"/>
              </a:spcBef>
              <a:spcAft>
                <a:spcPct val="0"/>
              </a:spcAft>
              <a:defRPr>
                <a:solidFill>
                  <a:schemeClr val="tx1"/>
                </a:solidFill>
                <a:latin typeface="Verdana" pitchFamily="34" charset="0"/>
              </a:defRPr>
            </a:lvl7pPr>
            <a:lvl8pPr marL="3624574" indent="-241638" fontAlgn="base">
              <a:spcBef>
                <a:spcPct val="0"/>
              </a:spcBef>
              <a:spcAft>
                <a:spcPct val="0"/>
              </a:spcAft>
              <a:defRPr>
                <a:solidFill>
                  <a:schemeClr val="tx1"/>
                </a:solidFill>
                <a:latin typeface="Verdana" pitchFamily="34" charset="0"/>
              </a:defRPr>
            </a:lvl8pPr>
            <a:lvl9pPr marL="4107851" indent="-241638"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7D9DF7C2-4793-4C8C-9DA9-AECC7FAED129}" type="slidenum">
              <a:rPr lang="en-US" smtClean="0">
                <a:latin typeface="Calibri" pitchFamily="34" charset="0"/>
              </a:rPr>
              <a:pPr fontAlgn="base">
                <a:spcBef>
                  <a:spcPct val="0"/>
                </a:spcBef>
                <a:spcAft>
                  <a:spcPct val="0"/>
                </a:spcAft>
                <a:defRPr/>
              </a:pPr>
              <a:t>2</a:t>
            </a:fld>
            <a:endParaRPr lang="en-US" dirty="0">
              <a:latin typeface="Calibri" pitchFamily="34" charset="0"/>
            </a:endParaRPr>
          </a:p>
        </p:txBody>
      </p:sp>
    </p:spTree>
    <p:extLst>
      <p:ext uri="{BB962C8B-B14F-4D97-AF65-F5344CB8AC3E}">
        <p14:creationId xmlns:p14="http://schemas.microsoft.com/office/powerpoint/2010/main" val="800130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237">
              <a:defRPr/>
            </a:pPr>
            <a:fld id="{96D5F9C9-5940-45AF-B323-DFECCD440534}" type="slidenum">
              <a:rPr lang="en-US">
                <a:solidFill>
                  <a:prstClr val="black"/>
                </a:solidFill>
                <a:latin typeface="Calibri" panose="020F0502020204030204"/>
              </a:rPr>
              <a:pPr defTabSz="933237">
                <a:defRPr/>
              </a:pPr>
              <a:t>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269117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xfrm>
            <a:off x="1181100" y="696913"/>
            <a:ext cx="4648200" cy="3486150"/>
          </a:xfrm>
          <a:ln/>
        </p:spPr>
      </p:sp>
      <p:sp>
        <p:nvSpPr>
          <p:cNvPr id="256003" name="Rectangle 3"/>
          <p:cNvSpPr>
            <a:spLocks noGrp="1" noChangeArrowheads="1"/>
          </p:cNvSpPr>
          <p:nvPr>
            <p:ph type="body" idx="1"/>
          </p:nvPr>
        </p:nvSpPr>
        <p:spPr>
          <a:xfrm>
            <a:off x="701520" y="4416632"/>
            <a:ext cx="5607362" cy="4182960"/>
          </a:xfrm>
          <a:noFill/>
          <a:ln/>
        </p:spPr>
        <p:txBody>
          <a:bodyPr/>
          <a:lstStyle/>
          <a:p>
            <a:endParaRPr lang="en-US" dirty="0">
              <a:latin typeface="Times" pitchFamily="18" charset="0"/>
            </a:endParaRPr>
          </a:p>
        </p:txBody>
      </p:sp>
    </p:spTree>
    <p:extLst>
      <p:ext uri="{BB962C8B-B14F-4D97-AF65-F5344CB8AC3E}">
        <p14:creationId xmlns:p14="http://schemas.microsoft.com/office/powerpoint/2010/main" val="2632581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6</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1872207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3084589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A61E359-B49D-48FE-8753-CDC0C3AF3B9C}" type="slidenum">
              <a:rPr lang="en-US" smtClean="0"/>
              <a:pPr/>
              <a:t>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p>
          <a:p>
            <a:endParaRPr lang="en-US"/>
          </a:p>
        </p:txBody>
      </p:sp>
    </p:spTree>
    <p:extLst>
      <p:ext uri="{BB962C8B-B14F-4D97-AF65-F5344CB8AC3E}">
        <p14:creationId xmlns:p14="http://schemas.microsoft.com/office/powerpoint/2010/main" val="2020884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88CF39D-AF9A-4BE8-8E14-5CCB87C934F0}" type="slidenum">
              <a:rPr lang="en-US" smtClean="0"/>
              <a:pPr/>
              <a:t>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dirty="0"/>
          </a:p>
          <a:p>
            <a:endParaRPr lang="en-US" dirty="0"/>
          </a:p>
        </p:txBody>
      </p:sp>
    </p:spTree>
    <p:extLst>
      <p:ext uri="{BB962C8B-B14F-4D97-AF65-F5344CB8AC3E}">
        <p14:creationId xmlns:p14="http://schemas.microsoft.com/office/powerpoint/2010/main" val="2168965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7736" y="379243"/>
            <a:ext cx="1042416" cy="521748"/>
          </a:xfrm>
          <a:prstGeom prst="rect">
            <a:avLst/>
          </a:prstGeom>
        </p:spPr>
      </p:pic>
      <p:sp>
        <p:nvSpPr>
          <p:cNvPr id="2" name="Title 1"/>
          <p:cNvSpPr>
            <a:spLocks noGrp="1"/>
          </p:cNvSpPr>
          <p:nvPr>
            <p:ph type="ctrTitle" hasCustomPrompt="1"/>
          </p:nvPr>
        </p:nvSpPr>
        <p:spPr>
          <a:xfrm>
            <a:off x="546786" y="2454469"/>
            <a:ext cx="7772400" cy="1152331"/>
          </a:xfrm>
          <a:noFill/>
          <a:ln w="9525">
            <a:noFill/>
            <a:miter lim="800000"/>
            <a:headEnd/>
            <a:tailEnd/>
          </a:ln>
        </p:spPr>
        <p:txBody>
          <a:bodyPr anchor="t" anchorCtr="0">
            <a:normAutofit/>
          </a:bodyPr>
          <a:lstStyle>
            <a:lvl1pPr algn="l" rtl="0" eaLnBrk="1" fontAlgn="base" hangingPunct="1">
              <a:lnSpc>
                <a:spcPct val="105000"/>
              </a:lnSpc>
              <a:spcBef>
                <a:spcPct val="0"/>
              </a:spcBef>
              <a:spcAft>
                <a:spcPct val="0"/>
              </a:spcAft>
              <a:defRPr lang="en-US" sz="4000" b="0" i="0" kern="1200" cap="all" baseline="0" dirty="0">
                <a:solidFill>
                  <a:srgbClr val="00529B"/>
                </a:solidFill>
                <a:latin typeface="Century Gothic" panose="020B0502020202020204" pitchFamily="34" charset="0"/>
                <a:ea typeface="+mj-ea"/>
                <a:cs typeface="+mj-cs"/>
              </a:defRPr>
            </a:lvl1pPr>
          </a:lstStyle>
          <a:p>
            <a:r>
              <a:rPr lang="en-US" dirty="0"/>
              <a:t>CLICK TO EDIT MASTER TITLE</a:t>
            </a:r>
          </a:p>
        </p:txBody>
      </p:sp>
      <p:sp>
        <p:nvSpPr>
          <p:cNvPr id="3" name="Subtitle 2"/>
          <p:cNvSpPr>
            <a:spLocks noGrp="1"/>
          </p:cNvSpPr>
          <p:nvPr>
            <p:ph type="subTitle" idx="1" hasCustomPrompt="1"/>
          </p:nvPr>
        </p:nvSpPr>
        <p:spPr>
          <a:xfrm>
            <a:off x="546786" y="2148281"/>
            <a:ext cx="6400800" cy="201219"/>
          </a:xfrm>
          <a:noFill/>
          <a:ln w="9525">
            <a:noFill/>
            <a:miter lim="800000"/>
            <a:headEnd/>
            <a:tailEnd/>
          </a:ln>
          <a:effectLst/>
        </p:spPr>
        <p:txBody>
          <a:bodyPr rIns="91440" bIns="45720">
            <a:noAutofit/>
          </a:bodyPr>
          <a:lstStyle>
            <a:lvl1pPr marL="0" indent="0" algn="l" rtl="0" eaLnBrk="1" fontAlgn="base" hangingPunct="1">
              <a:lnSpc>
                <a:spcPct val="120000"/>
              </a:lnSpc>
              <a:spcBef>
                <a:spcPct val="20000"/>
              </a:spcBef>
              <a:spcAft>
                <a:spcPct val="0"/>
              </a:spcAft>
              <a:buFont typeface="Wingdings" pitchFamily="2" charset="2"/>
              <a:buNone/>
              <a:defRPr lang="en-US" sz="1100" b="0" i="0" cap="all" baseline="0" dirty="0">
                <a:solidFill>
                  <a:srgbClr val="262626"/>
                </a:solidFill>
                <a:latin typeface="Century Gothic" panose="020B0502020202020204"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7" name="Text Placeholder 16"/>
          <p:cNvSpPr>
            <a:spLocks noGrp="1"/>
          </p:cNvSpPr>
          <p:nvPr>
            <p:ph type="body" sz="quarter" idx="15" hasCustomPrompt="1"/>
          </p:nvPr>
        </p:nvSpPr>
        <p:spPr>
          <a:xfrm>
            <a:off x="546786" y="4106771"/>
            <a:ext cx="3923614" cy="338229"/>
          </a:xfrm>
        </p:spPr>
        <p:txBody>
          <a:bodyPr>
            <a:noAutofit/>
          </a:bodyPr>
          <a:lstStyle>
            <a:lvl1pPr marL="0" indent="0">
              <a:buNone/>
              <a:defRPr sz="1400" baseline="0">
                <a:solidFill>
                  <a:srgbClr val="00529B"/>
                </a:solidFill>
                <a:latin typeface="Century Gothic" panose="020B0502020202020204" pitchFamily="34" charset="0"/>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dirty="0"/>
              <a:t>Insert Presentation Date</a:t>
            </a:r>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729876" y="6345936"/>
            <a:ext cx="2866437" cy="267577"/>
          </a:xfrm>
          <a:prstGeom prst="rect">
            <a:avLst/>
          </a:prstGeom>
        </p:spPr>
      </p:pic>
      <p:sp>
        <p:nvSpPr>
          <p:cNvPr id="10" name="Text Placeholder 16"/>
          <p:cNvSpPr>
            <a:spLocks noGrp="1"/>
          </p:cNvSpPr>
          <p:nvPr>
            <p:ph type="body" sz="quarter" idx="16" hasCustomPrompt="1"/>
          </p:nvPr>
        </p:nvSpPr>
        <p:spPr>
          <a:xfrm>
            <a:off x="546786" y="4445000"/>
            <a:ext cx="7772400" cy="338229"/>
          </a:xfrm>
        </p:spPr>
        <p:txBody>
          <a:bodyPr>
            <a:noAutofit/>
          </a:bodyPr>
          <a:lstStyle>
            <a:lvl1pPr marL="0" indent="0">
              <a:buNone/>
              <a:defRPr sz="1400" baseline="0">
                <a:solidFill>
                  <a:srgbClr val="595959"/>
                </a:solidFill>
                <a:latin typeface="Century Gothic" panose="020B0502020202020204" pitchFamily="34" charset="0"/>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dirty="0"/>
              <a:t>Insert </a:t>
            </a:r>
            <a:r>
              <a:rPr lang="en-US" dirty="0" err="1"/>
              <a:t>USI</a:t>
            </a:r>
            <a:r>
              <a:rPr lang="en-US" dirty="0"/>
              <a:t> Presenter Name</a:t>
            </a:r>
          </a:p>
        </p:txBody>
      </p:sp>
      <p:sp>
        <p:nvSpPr>
          <p:cNvPr id="11" name="Text Placeholder 4"/>
          <p:cNvSpPr txBox="1">
            <a:spLocks/>
          </p:cNvSpPr>
          <p:nvPr userDrawn="1"/>
        </p:nvSpPr>
        <p:spPr bwMode="auto">
          <a:xfrm>
            <a:off x="546786" y="5461521"/>
            <a:ext cx="6086025" cy="319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0" algn="l" rtl="0" eaLnBrk="1" fontAlgn="base" hangingPunct="1">
              <a:spcBef>
                <a:spcPct val="0"/>
              </a:spcBef>
              <a:spcAft>
                <a:spcPts val="600"/>
              </a:spcAft>
              <a:buClr>
                <a:srgbClr val="00529B"/>
              </a:buClr>
              <a:buFont typeface="Wingdings" pitchFamily="2" charset="2"/>
              <a:buNone/>
              <a:defRPr sz="1200" b="0" i="0" kern="1200">
                <a:solidFill>
                  <a:srgbClr val="00529B"/>
                </a:solidFill>
                <a:latin typeface="Calibri Light" charset="0"/>
                <a:ea typeface="+mn-ea"/>
                <a:cs typeface="+mn-cs"/>
              </a:defRPr>
            </a:lvl1pPr>
            <a:lvl2pPr marL="687388" indent="-342900" algn="l" rtl="0" eaLnBrk="1" fontAlgn="base" hangingPunct="1">
              <a:spcBef>
                <a:spcPct val="0"/>
              </a:spcBef>
              <a:spcAft>
                <a:spcPts val="600"/>
              </a:spcAft>
              <a:buClr>
                <a:srgbClr val="00529B"/>
              </a:buClr>
              <a:buFont typeface="Verdana" pitchFamily="34" charset="0"/>
              <a:buChar char="–"/>
              <a:defRPr sz="1600" b="0" i="0" kern="1200">
                <a:solidFill>
                  <a:schemeClr val="tx2"/>
                </a:solidFill>
                <a:latin typeface="Calibri Light" charset="0"/>
                <a:ea typeface="+mn-ea"/>
                <a:cs typeface="+mn-cs"/>
              </a:defRPr>
            </a:lvl2pPr>
            <a:lvl3pPr marL="914400" indent="-227013" algn="l" rtl="0" eaLnBrk="1" fontAlgn="base" hangingPunct="1">
              <a:spcBef>
                <a:spcPct val="0"/>
              </a:spcBef>
              <a:spcAft>
                <a:spcPts val="600"/>
              </a:spcAft>
              <a:buClr>
                <a:srgbClr val="00529B"/>
              </a:buClr>
              <a:buFont typeface="Arial" charset="0"/>
              <a:buChar char="•"/>
              <a:defRPr sz="1600" b="0" i="0" kern="1200">
                <a:solidFill>
                  <a:schemeClr val="tx2"/>
                </a:solidFill>
                <a:latin typeface="Calibri Light" charset="0"/>
                <a:ea typeface="+mn-ea"/>
                <a:cs typeface="+mn-cs"/>
              </a:defRPr>
            </a:lvl3pPr>
            <a:lvl4pPr marL="1141413" indent="-227013" algn="l" rtl="0" eaLnBrk="1" fontAlgn="base" hangingPunct="1">
              <a:spcBef>
                <a:spcPct val="0"/>
              </a:spcBef>
              <a:spcAft>
                <a:spcPts val="600"/>
              </a:spcAft>
              <a:buClr>
                <a:srgbClr val="00529B"/>
              </a:buClr>
              <a:buFont typeface="Wingdings" pitchFamily="2" charset="2"/>
              <a:buChar char="§"/>
              <a:defRPr sz="1600" b="0" i="0" kern="1200">
                <a:solidFill>
                  <a:schemeClr val="tx2"/>
                </a:solidFill>
                <a:latin typeface="Calibri Light" charset="0"/>
                <a:ea typeface="+mn-ea"/>
                <a:cs typeface="+mn-cs"/>
              </a:defRPr>
            </a:lvl4pPr>
            <a:lvl5pPr marL="1376363" indent="-234950" algn="l" rtl="0" eaLnBrk="1" fontAlgn="base" hangingPunct="1">
              <a:spcBef>
                <a:spcPct val="0"/>
              </a:spcBef>
              <a:spcAft>
                <a:spcPts val="600"/>
              </a:spcAft>
              <a:buClr>
                <a:srgbClr val="00529B"/>
              </a:buClr>
              <a:buSzPct val="90000"/>
              <a:buFont typeface="Wingdings" pitchFamily="2" charset="2"/>
              <a:buChar char="§"/>
              <a:defRPr sz="1600" b="0" i="0" kern="1200">
                <a:solidFill>
                  <a:schemeClr val="tx2"/>
                </a:solidFill>
                <a:latin typeface="Calibri Light"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200"/>
              </a:spcBef>
              <a:spcAft>
                <a:spcPts val="200"/>
              </a:spcAft>
            </a:pPr>
            <a:r>
              <a:rPr lang="en-US" sz="1400" dirty="0">
                <a:solidFill>
                  <a:schemeClr val="tx1">
                    <a:lumMod val="75000"/>
                  </a:schemeClr>
                </a:solidFill>
                <a:latin typeface="Century Gothic" panose="020B0502020202020204" pitchFamily="34" charset="0"/>
                <a:cs typeface="Helvetica"/>
              </a:rPr>
              <a:t>www.usi.com</a:t>
            </a:r>
          </a:p>
        </p:txBody>
      </p:sp>
    </p:spTree>
    <p:custDataLst>
      <p:tags r:id="rId1"/>
    </p:custDataLst>
    <p:extLst>
      <p:ext uri="{BB962C8B-B14F-4D97-AF65-F5344CB8AC3E}">
        <p14:creationId xmlns:p14="http://schemas.microsoft.com/office/powerpoint/2010/main" val="284033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Employee Benefits Categories">
    <p:spTree>
      <p:nvGrpSpPr>
        <p:cNvPr id="1" name=""/>
        <p:cNvGrpSpPr/>
        <p:nvPr/>
      </p:nvGrpSpPr>
      <p:grpSpPr>
        <a:xfrm>
          <a:off x="0" y="0"/>
          <a:ext cx="0" cy="0"/>
          <a:chOff x="0" y="0"/>
          <a:chExt cx="0" cy="0"/>
        </a:xfrm>
      </p:grpSpPr>
      <p:sp>
        <p:nvSpPr>
          <p:cNvPr id="3" name="txtTransparentWatermark"/>
          <p:cNvSpPr txBox="1"/>
          <p:nvPr userDrawn="1"/>
        </p:nvSpPr>
        <p:spPr>
          <a:xfrm>
            <a:off x="6096000" y="6223000"/>
            <a:ext cx="2540000" cy="276999"/>
          </a:xfrm>
          <a:prstGeom prst="rect">
            <a:avLst/>
          </a:prstGeom>
          <a:noFill/>
        </p:spPr>
        <p:txBody>
          <a:bodyPr vert="horz" rtlCol="0">
            <a:spAutoFit/>
          </a:bodyPr>
          <a:lstStyle/>
          <a:p>
            <a:r>
              <a:rPr lang="en-US" sz="600">
                <a:solidFill>
                  <a:srgbClr val="FFFFFF"/>
                </a:solidFill>
                <a:latin typeface="Century Gothic" panose="020B0502020202020204" pitchFamily="34" charset="0"/>
              </a:rPr>
              <a:t>USI Confidential &amp; Proprietary – EB document - </a:t>
            </a:r>
          </a:p>
          <a:p>
            <a:r>
              <a:rPr lang="en-US" sz="600">
                <a:solidFill>
                  <a:srgbClr val="FFFFFF"/>
                </a:solidFill>
                <a:latin typeface="Century Gothic" panose="020B0502020202020204" pitchFamily="34" charset="0"/>
              </a:rPr>
              <a:t>Timothy Dunleavy  March 1, 2018 : 09:55:09</a:t>
            </a:r>
          </a:p>
        </p:txBody>
      </p:sp>
      <p:sp>
        <p:nvSpPr>
          <p:cNvPr id="4" name="Rectangle 3"/>
          <p:cNvSpPr>
            <a:spLocks noChangeArrowheads="1"/>
          </p:cNvSpPr>
          <p:nvPr userDrawn="1"/>
        </p:nvSpPr>
        <p:spPr bwMode="white">
          <a:xfrm>
            <a:off x="8085223" y="6574951"/>
            <a:ext cx="535991" cy="378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dirty="0">
                <a:solidFill>
                  <a:srgbClr val="245397"/>
                </a:solidFill>
                <a:latin typeface="Century Gothic" panose="020B0502020202020204" pitchFamily="34" charset="0"/>
                <a:ea typeface="Arial Unicode MS"/>
                <a:cs typeface="Arial Unicode MS"/>
              </a:rPr>
              <a:t>|  </a:t>
            </a:r>
            <a:fld id="{8D49C36D-2828-4A97-99A8-90B5CE38AFFC}" type="slidenum">
              <a:rPr lang="en-US" sz="90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dirty="0">
              <a:solidFill>
                <a:srgbClr val="245397"/>
              </a:solidFill>
              <a:latin typeface="Century Gothic" panose="020B0502020202020204" pitchFamily="34" charset="0"/>
              <a:ea typeface="Arial Unicode MS"/>
              <a:cs typeface="Arial Unicode MS"/>
            </a:endParaRPr>
          </a:p>
        </p:txBody>
      </p:sp>
      <p:pic>
        <p:nvPicPr>
          <p:cNvPr id="2" name="Picture 1"/>
          <p:cNvPicPr>
            <a:picLocks noChangeAspect="1"/>
          </p:cNvPicPr>
          <p:nvPr userDrawn="1"/>
        </p:nvPicPr>
        <p:blipFill>
          <a:blip r:embed="rId2"/>
          <a:stretch>
            <a:fillRect/>
          </a:stretch>
        </p:blipFill>
        <p:spPr>
          <a:xfrm>
            <a:off x="1152" y="0"/>
            <a:ext cx="9167854" cy="1528997"/>
          </a:xfrm>
          <a:prstGeom prst="rect">
            <a:avLst/>
          </a:prstGeom>
        </p:spPr>
      </p:pic>
      <p:sp>
        <p:nvSpPr>
          <p:cNvPr id="9" name="TextBox 1"/>
          <p:cNvSpPr txBox="1"/>
          <p:nvPr userDrawn="1"/>
        </p:nvSpPr>
        <p:spPr>
          <a:xfrm>
            <a:off x="1159822" y="3244334"/>
            <a:ext cx="6824357"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solidFill>
                <a:effectLst/>
                <a:latin typeface="+mn-lt"/>
                <a:ea typeface="+mn-ea"/>
                <a:cs typeface="+mn-cs"/>
              </a:rPr>
              <a:t>Confidential &amp; Proprietary – EB Presentation</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5505" y="620257"/>
            <a:ext cx="805463" cy="409845"/>
          </a:xfrm>
          <a:prstGeom prst="rect">
            <a:avLst/>
          </a:prstGeom>
        </p:spPr>
      </p:pic>
    </p:spTree>
    <p:extLst>
      <p:ext uri="{BB962C8B-B14F-4D97-AF65-F5344CB8AC3E}">
        <p14:creationId xmlns:p14="http://schemas.microsoft.com/office/powerpoint/2010/main" val="4052995389"/>
      </p:ext>
    </p:extLst>
  </p:cSld>
  <p:clrMapOvr>
    <a:masterClrMapping/>
  </p:clrMapOvr>
  <p:extLst mod="1">
    <p:ext uri="{DCECCB84-F9BA-43D5-87BE-67443E8EF086}">
      <p15:sldGuideLst xmlns:p15="http://schemas.microsoft.com/office/powerpoint/2012/main">
        <p15:guide id="1" orient="horz" pos="96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9328"/>
            <a:ext cx="8229600" cy="5047672"/>
          </a:xfrm>
        </p:spPr>
        <p:txBody>
          <a:bodyPr/>
          <a:lstStyle>
            <a:lvl1pPr>
              <a:spcBef>
                <a:spcPts val="800"/>
              </a:spcBef>
              <a:defRPr/>
            </a:lvl1pPr>
            <a:lvl2pPr>
              <a:spcBef>
                <a:spcPts val="800"/>
              </a:spcBef>
              <a:defRPr/>
            </a:lvl2pPr>
            <a:lvl3pPr>
              <a:spcBef>
                <a:spcPts val="800"/>
              </a:spcBef>
              <a:defRPr/>
            </a:lvl3pPr>
            <a:lvl4pPr>
              <a:spcBef>
                <a:spcPts val="800"/>
              </a:spcBef>
              <a:defRPr/>
            </a:lvl4pPr>
            <a:lvl5pPr>
              <a:spcBef>
                <a:spcPts val="8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B7133E-CC34-4B47-A67B-3DE7382B9FBC}" type="datetime1">
              <a:rPr lang="en-US" smtClean="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49032C-FC1D-455E-94CE-D351C1237721}" type="slidenum">
              <a:rPr lang="en-US" smtClean="0"/>
              <a:pPr/>
              <a:t>‹#›</a:t>
            </a:fld>
            <a:endParaRPr lang="en-US" dirty="0"/>
          </a:p>
        </p:txBody>
      </p:sp>
      <p:cxnSp>
        <p:nvCxnSpPr>
          <p:cNvPr id="10" name="Straight Connector 9"/>
          <p:cNvCxnSpPr/>
          <p:nvPr userDrawn="1"/>
        </p:nvCxnSpPr>
        <p:spPr>
          <a:xfrm>
            <a:off x="381000" y="838200"/>
            <a:ext cx="84582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05562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ody 01">
    <p:spTree>
      <p:nvGrpSpPr>
        <p:cNvPr id="1" name=""/>
        <p:cNvGrpSpPr/>
        <p:nvPr/>
      </p:nvGrpSpPr>
      <p:grpSpPr>
        <a:xfrm>
          <a:off x="0" y="0"/>
          <a:ext cx="0" cy="0"/>
          <a:chOff x="0" y="0"/>
          <a:chExt cx="0" cy="0"/>
        </a:xfrm>
      </p:grpSpPr>
      <p:sp>
        <p:nvSpPr>
          <p:cNvPr id="2" name="Title 1"/>
          <p:cNvSpPr>
            <a:spLocks noGrp="1"/>
          </p:cNvSpPr>
          <p:nvPr>
            <p:ph type="title"/>
          </p:nvPr>
        </p:nvSpPr>
        <p:spPr>
          <a:xfrm>
            <a:off x="1600200" y="1371600"/>
            <a:ext cx="6858000" cy="838200"/>
          </a:xfrm>
          <a:prstGeom prst="rect">
            <a:avLst/>
          </a:prstGeom>
        </p:spPr>
        <p:txBody>
          <a:bodyPr lIns="96644" tIns="48322" rIns="96644" bIns="48322"/>
          <a:lstStyle/>
          <a:p>
            <a:r>
              <a:rPr lang="en-US"/>
              <a:t>Click to edit Master title style</a:t>
            </a:r>
          </a:p>
        </p:txBody>
      </p:sp>
      <p:sp>
        <p:nvSpPr>
          <p:cNvPr id="11" name="Rectangle 3"/>
          <p:cNvSpPr>
            <a:spLocks noGrp="1" noChangeArrowheads="1"/>
          </p:cNvSpPr>
          <p:nvPr>
            <p:ph type="body" idx="1"/>
          </p:nvPr>
        </p:nvSpPr>
        <p:spPr bwMode="auto">
          <a:xfrm>
            <a:off x="1600200" y="2590800"/>
            <a:ext cx="6858000" cy="3505200"/>
          </a:xfrm>
          <a:prstGeom prst="rect">
            <a:avLst/>
          </a:prstGeom>
          <a:noFill/>
          <a:ln>
            <a:miter lim="800000"/>
            <a:headEnd/>
            <a:tailEnd/>
          </a:ln>
        </p:spPr>
        <p:txBody>
          <a:bodyPr lIns="96644" tIns="48322" rIns="96644" bIns="48322"/>
          <a:lstStyle/>
          <a:p>
            <a:endParaRPr lang="en-US"/>
          </a:p>
        </p:txBody>
      </p:sp>
    </p:spTree>
    <p:extLst>
      <p:ext uri="{BB962C8B-B14F-4D97-AF65-F5344CB8AC3E}">
        <p14:creationId xmlns:p14="http://schemas.microsoft.com/office/powerpoint/2010/main" val="1628114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5429" y="187525"/>
            <a:ext cx="8255000" cy="1107281"/>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36941" y="1372195"/>
            <a:ext cx="8255000" cy="5085458"/>
          </a:xfrm>
          <a:prstGeom prst="rect">
            <a:avLst/>
          </a:prstGeo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D4655273-ACDF-4524-BDE7-33488C7EB131}" type="slidenum">
              <a:rPr lang="en-US"/>
              <a:pPr>
                <a:defRPr/>
              </a:pPr>
              <a:t>‹#›</a:t>
            </a:fld>
            <a:endParaRPr lang="en-US" dirty="0">
              <a:solidFill>
                <a:srgbClr val="000000"/>
              </a:solidFill>
            </a:endParaRPr>
          </a:p>
        </p:txBody>
      </p:sp>
    </p:spTree>
    <p:extLst>
      <p:ext uri="{BB962C8B-B14F-4D97-AF65-F5344CB8AC3E}">
        <p14:creationId xmlns:p14="http://schemas.microsoft.com/office/powerpoint/2010/main" val="122802402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44801" y="725315"/>
            <a:ext cx="5590688" cy="740755"/>
          </a:xfrm>
          <a:prstGeom prst="rect">
            <a:avLst/>
          </a:prstGeom>
        </p:spPr>
        <p:txBody>
          <a:bodyPr/>
          <a:lstStyle>
            <a:lvl1pPr>
              <a:defRPr>
                <a:solidFill>
                  <a:srgbClr val="A11026"/>
                </a:solidFill>
              </a:defRPr>
            </a:lvl1pPr>
          </a:lstStyle>
          <a:p>
            <a:r>
              <a:rPr lang="en-US" dirty="0"/>
              <a:t>Click to edit Master title style</a:t>
            </a:r>
          </a:p>
        </p:txBody>
      </p:sp>
      <p:sp>
        <p:nvSpPr>
          <p:cNvPr id="6"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0" i="0">
                <a:solidFill>
                  <a:schemeClr val="bg2"/>
                </a:solidFill>
                <a:latin typeface="MrsEavesRoman"/>
                <a:cs typeface="MrsEavesRoman"/>
              </a:defRPr>
            </a:lvl1pPr>
          </a:lstStyle>
          <a:p>
            <a:fld id="{94E7B2C3-707F-7F4F-97A8-43B5F8B39F69}" type="datetimeFigureOut">
              <a:rPr lang="en-US" smtClean="0"/>
              <a:pPr/>
              <a:t>11/16/2018</a:t>
            </a:fld>
            <a:endParaRPr lang="en-US"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0" i="0">
                <a:solidFill>
                  <a:schemeClr val="bg2"/>
                </a:solidFill>
                <a:latin typeface="MrsEavesBold"/>
                <a:cs typeface="MrsEavesBold"/>
              </a:defRPr>
            </a:lvl1pPr>
          </a:lstStyle>
          <a:p>
            <a:fld id="{D62510DE-AFF3-6241-85BB-16A92D98066C}" type="slidenum">
              <a:rPr lang="en-US" smtClean="0"/>
              <a:pPr/>
              <a:t>‹#›</a:t>
            </a:fld>
            <a:endParaRPr lang="en-US" dirty="0"/>
          </a:p>
        </p:txBody>
      </p:sp>
    </p:spTree>
    <p:extLst>
      <p:ext uri="{BB962C8B-B14F-4D97-AF65-F5344CB8AC3E}">
        <p14:creationId xmlns:p14="http://schemas.microsoft.com/office/powerpoint/2010/main" val="314476808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235419971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389095129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325677678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262966597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233687106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with Divider 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7730" y="320340"/>
            <a:ext cx="8146327" cy="1143000"/>
          </a:xfrm>
        </p:spPr>
        <p:txBody>
          <a:bodyPr anchor="b" anchorCtr="0">
            <a:normAutofit/>
          </a:bodyPr>
          <a:lstStyle>
            <a:lvl1pPr>
              <a:defRPr sz="3000"/>
            </a:lvl1pPr>
          </a:lstStyle>
          <a:p>
            <a:r>
              <a:rPr lang="en-US" dirty="0"/>
              <a:t>Click to Edit Master Title Style</a:t>
            </a:r>
          </a:p>
        </p:txBody>
      </p:sp>
      <p:sp>
        <p:nvSpPr>
          <p:cNvPr id="3" name="Content Placeholder 2"/>
          <p:cNvSpPr>
            <a:spLocks noGrp="1"/>
          </p:cNvSpPr>
          <p:nvPr>
            <p:ph idx="1"/>
          </p:nvPr>
        </p:nvSpPr>
        <p:spPr>
          <a:xfrm>
            <a:off x="547730" y="1820774"/>
            <a:ext cx="8146327" cy="4512818"/>
          </a:xfrm>
        </p:spPr>
        <p:txBody>
          <a:bodyPr/>
          <a:lstStyle>
            <a:lvl1pPr>
              <a:spcBef>
                <a:spcPts val="0"/>
              </a:spcBef>
              <a:defRPr sz="2000">
                <a:solidFill>
                  <a:srgbClr val="616161"/>
                </a:solidFill>
              </a:defRPr>
            </a:lvl1pPr>
            <a:lvl2pPr marL="687388" indent="-342900">
              <a:spcBef>
                <a:spcPts val="0"/>
              </a:spcBef>
              <a:defRPr sz="1800">
                <a:solidFill>
                  <a:srgbClr val="616161"/>
                </a:solidFill>
              </a:defRPr>
            </a:lvl2pPr>
            <a:lvl3pPr marL="914400" indent="-227013">
              <a:spcBef>
                <a:spcPts val="0"/>
              </a:spcBef>
              <a:defRPr sz="1600">
                <a:solidFill>
                  <a:srgbClr val="616161"/>
                </a:solidFill>
              </a:defRPr>
            </a:lvl3pPr>
            <a:lvl4pPr marL="1141413" indent="-227013">
              <a:spcBef>
                <a:spcPts val="0"/>
              </a:spcBef>
              <a:defRPr sz="1400">
                <a:solidFill>
                  <a:srgbClr val="616161"/>
                </a:solidFill>
              </a:defRPr>
            </a:lvl4pPr>
            <a:lvl5pPr marL="1376363" indent="-234950">
              <a:spcBef>
                <a:spcPts val="0"/>
              </a:spcBef>
              <a:defRPr sz="1400">
                <a:solidFill>
                  <a:srgbClr val="61616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Line 9"/>
          <p:cNvSpPr>
            <a:spLocks noChangeShapeType="1"/>
          </p:cNvSpPr>
          <p:nvPr userDrawn="1"/>
        </p:nvSpPr>
        <p:spPr bwMode="auto">
          <a:xfrm>
            <a:off x="538163" y="1533659"/>
            <a:ext cx="8155894" cy="0"/>
          </a:xfrm>
          <a:prstGeom prst="line">
            <a:avLst/>
          </a:prstGeom>
          <a:noFill/>
          <a:ln w="28575">
            <a:solidFill>
              <a:schemeClr val="tx1">
                <a:alpha val="30000"/>
              </a:schemeClr>
            </a:solidFill>
            <a:round/>
            <a:headEnd/>
            <a:tailEnd/>
          </a:ln>
          <a:extLst>
            <a:ext uri="{909E8E84-426E-40DD-AFC4-6F175D3DCCD1}">
              <a14:hiddenFill xmlns:a14="http://schemas.microsoft.com/office/drawing/2010/main">
                <a:noFill/>
              </a14:hiddenFill>
            </a:ext>
          </a:extLst>
        </p:spPr>
        <p:txBody>
          <a:bodyPr wrap="none" anchor="ctr"/>
          <a:lstStyle/>
          <a:p>
            <a:endParaRPr lang="en-US" b="0" i="0" dirty="0">
              <a:latin typeface="Calibri Light" charset="0"/>
              <a:cs typeface="Calibri Regular" charset="0"/>
            </a:endParaRPr>
          </a:p>
        </p:txBody>
      </p:sp>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b="77711"/>
          <a:stretch/>
        </p:blipFill>
        <p:spPr>
          <a:xfrm>
            <a:off x="0" y="0"/>
            <a:ext cx="9144000" cy="212436"/>
          </a:xfrm>
          <a:prstGeom prst="rect">
            <a:avLst/>
          </a:prstGeom>
        </p:spPr>
      </p:pic>
    </p:spTree>
    <p:custDataLst>
      <p:tags r:id="rId1"/>
    </p:custDataLst>
    <p:extLst>
      <p:ext uri="{BB962C8B-B14F-4D97-AF65-F5344CB8AC3E}">
        <p14:creationId xmlns:p14="http://schemas.microsoft.com/office/powerpoint/2010/main" val="1550219815"/>
      </p:ext>
    </p:extLst>
  </p:cSld>
  <p:clrMapOvr>
    <a:masterClrMapping/>
  </p:clrMapOvr>
  <p:extLst mod="1">
    <p:ext uri="{DCECCB84-F9BA-43D5-87BE-67443E8EF086}">
      <p15:sldGuideLst xmlns:p15="http://schemas.microsoft.com/office/powerpoint/2012/main">
        <p15:guide id="1" orient="horz" pos="936"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164704187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316909965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203046294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245176467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1289873460"/>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0"/>
            <a:ext cx="196215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0"/>
            <a:ext cx="573405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123250266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0"/>
            <a:ext cx="7848600" cy="617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p:cNvSpPr>
            <a:spLocks noGrp="1" noChangeArrowheads="1"/>
          </p:cNvSpPr>
          <p:nvPr>
            <p:ph type="dt" sz="half" idx="10"/>
          </p:nvPr>
        </p:nvSpPr>
        <p:spPr>
          <a:ln/>
        </p:spPr>
        <p:txBody>
          <a:bodyPr/>
          <a:lstStyle>
            <a:lvl1pPr>
              <a:defRPr/>
            </a:lvl1pPr>
          </a:lstStyle>
          <a:p>
            <a:pPr>
              <a:defRPr/>
            </a:pPr>
            <a:r>
              <a:rPr lang="en-US">
                <a:solidFill>
                  <a:srgbClr val="00728F"/>
                </a:solidFill>
              </a:rPr>
              <a:t>6/14/2017</a:t>
            </a:r>
          </a:p>
        </p:txBody>
      </p:sp>
    </p:spTree>
    <p:extLst>
      <p:ext uri="{BB962C8B-B14F-4D97-AF65-F5344CB8AC3E}">
        <p14:creationId xmlns:p14="http://schemas.microsoft.com/office/powerpoint/2010/main" val="1637655950"/>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818143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7943728"/>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47755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_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7730" y="320340"/>
            <a:ext cx="8146327" cy="1143000"/>
          </a:xfrm>
        </p:spPr>
        <p:txBody>
          <a:bodyPr anchor="b" anchorCtr="0">
            <a:normAutofit/>
          </a:bodyPr>
          <a:lstStyle>
            <a:lvl1pPr>
              <a:defRPr sz="3000"/>
            </a:lvl1pPr>
          </a:lstStyle>
          <a:p>
            <a:r>
              <a:rPr lang="en-US" dirty="0"/>
              <a:t>Click to Edit Master Title Style</a:t>
            </a:r>
          </a:p>
        </p:txBody>
      </p:sp>
      <p:sp>
        <p:nvSpPr>
          <p:cNvPr id="3" name="Content Placeholder 2"/>
          <p:cNvSpPr>
            <a:spLocks noGrp="1"/>
          </p:cNvSpPr>
          <p:nvPr>
            <p:ph idx="1"/>
          </p:nvPr>
        </p:nvSpPr>
        <p:spPr>
          <a:xfrm>
            <a:off x="547730" y="1820774"/>
            <a:ext cx="8146327" cy="4512818"/>
          </a:xfrm>
        </p:spPr>
        <p:txBody>
          <a:bodyPr/>
          <a:lstStyle>
            <a:lvl1pPr>
              <a:spcBef>
                <a:spcPts val="0"/>
              </a:spcBef>
              <a:defRPr sz="2000">
                <a:solidFill>
                  <a:srgbClr val="616161"/>
                </a:solidFill>
              </a:defRPr>
            </a:lvl1pPr>
            <a:lvl2pPr marL="687388" indent="-342900">
              <a:spcBef>
                <a:spcPts val="0"/>
              </a:spcBef>
              <a:defRPr sz="1800">
                <a:solidFill>
                  <a:srgbClr val="616161"/>
                </a:solidFill>
              </a:defRPr>
            </a:lvl2pPr>
            <a:lvl3pPr marL="914400" indent="-227013">
              <a:spcBef>
                <a:spcPts val="0"/>
              </a:spcBef>
              <a:defRPr sz="1600">
                <a:solidFill>
                  <a:srgbClr val="616161"/>
                </a:solidFill>
              </a:defRPr>
            </a:lvl3pPr>
            <a:lvl4pPr marL="1141413" indent="-227013">
              <a:spcBef>
                <a:spcPts val="0"/>
              </a:spcBef>
              <a:defRPr sz="1400">
                <a:solidFill>
                  <a:srgbClr val="616161"/>
                </a:solidFill>
              </a:defRPr>
            </a:lvl4pPr>
            <a:lvl5pPr marL="1376363" indent="-234950">
              <a:spcBef>
                <a:spcPts val="0"/>
              </a:spcBef>
              <a:defRPr sz="1400">
                <a:solidFill>
                  <a:srgbClr val="61616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a:spLocks noChangeArrowheads="1"/>
          </p:cNvSpPr>
          <p:nvPr userDrawn="1"/>
        </p:nvSpPr>
        <p:spPr bwMode="white">
          <a:xfrm>
            <a:off x="8426966" y="6497461"/>
            <a:ext cx="535991" cy="3782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62010" y="6490833"/>
            <a:ext cx="447519" cy="227685"/>
          </a:xfrm>
          <a:prstGeom prst="rect">
            <a:avLst/>
          </a:prstGeom>
        </p:spPr>
      </p:pic>
      <p:pic>
        <p:nvPicPr>
          <p:cNvPr id="10" name="Picture 9"/>
          <p:cNvPicPr>
            <a:picLocks noChangeAspect="1"/>
          </p:cNvPicPr>
          <p:nvPr userDrawn="1"/>
        </p:nvPicPr>
        <p:blipFill rotWithShape="1">
          <a:blip r:embed="rId4" cstate="print">
            <a:extLst>
              <a:ext uri="{28A0092B-C50C-407E-A947-70E740481C1C}">
                <a14:useLocalDpi xmlns:a14="http://schemas.microsoft.com/office/drawing/2010/main" val="0"/>
              </a:ext>
            </a:extLst>
          </a:blip>
          <a:srcRect b="77711"/>
          <a:stretch/>
        </p:blipFill>
        <p:spPr>
          <a:xfrm>
            <a:off x="0" y="0"/>
            <a:ext cx="9144000" cy="212436"/>
          </a:xfrm>
          <a:prstGeom prst="rect">
            <a:avLst/>
          </a:prstGeom>
        </p:spPr>
      </p:pic>
    </p:spTree>
    <p:custDataLst>
      <p:tags r:id="rId1"/>
    </p:custDataLst>
    <p:extLst>
      <p:ext uri="{BB962C8B-B14F-4D97-AF65-F5344CB8AC3E}">
        <p14:creationId xmlns:p14="http://schemas.microsoft.com/office/powerpoint/2010/main" val="446749240"/>
      </p:ext>
    </p:extLst>
  </p:cSld>
  <p:clrMapOvr>
    <a:masterClrMapping/>
  </p:clrMapOvr>
  <p:extLst mod="1">
    <p:ext uri="{DCECCB84-F9BA-43D5-87BE-67443E8EF086}">
      <p15:sldGuideLst xmlns:p15="http://schemas.microsoft.com/office/powerpoint/2012/main">
        <p15:guide id="1" orient="horz" pos="1152" userDrawn="1">
          <p15:clr>
            <a:srgbClr val="FBAE40"/>
          </p15:clr>
        </p15:guide>
        <p15:guide id="2" pos="288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00685656"/>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4072811"/>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010606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718330"/>
      </p:ext>
    </p:extLst>
  </p:cSld>
  <p:clrMapOvr>
    <a:masterClrMapping/>
  </p:clrMapOvr>
  <p:transition spd="slow"/>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92299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Content Placeholder 2"/>
          <p:cNvSpPr>
            <a:spLocks noGrp="1"/>
          </p:cNvSpPr>
          <p:nvPr>
            <p:ph sz="half" idx="1"/>
          </p:nvPr>
        </p:nvSpPr>
        <p:spPr>
          <a:xfrm>
            <a:off x="914400" y="1524000"/>
            <a:ext cx="3810000" cy="4648200"/>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524000"/>
            <a:ext cx="3810000" cy="4648200"/>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4467145"/>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Tree>
    <p:extLst>
      <p:ext uri="{BB962C8B-B14F-4D97-AF65-F5344CB8AC3E}">
        <p14:creationId xmlns:p14="http://schemas.microsoft.com/office/powerpoint/2010/main" val="26977796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848600" cy="1173163"/>
          </a:xfrm>
        </p:spPr>
        <p:txBody>
          <a:bodyPr/>
          <a:lstStyle/>
          <a:p>
            <a:r>
              <a:rPr lang="en-US"/>
              <a:t>Click to edit Master title style</a:t>
            </a:r>
          </a:p>
        </p:txBody>
      </p:sp>
      <p:sp>
        <p:nvSpPr>
          <p:cNvPr id="3" name="Table Placeholder 2"/>
          <p:cNvSpPr>
            <a:spLocks noGrp="1"/>
          </p:cNvSpPr>
          <p:nvPr>
            <p:ph type="tbl" idx="1"/>
          </p:nvPr>
        </p:nvSpPr>
        <p:spPr>
          <a:xfrm>
            <a:off x="914400" y="1524000"/>
            <a:ext cx="7772400" cy="4648200"/>
          </a:xfrm>
        </p:spPr>
        <p:txBody>
          <a:bodyPr/>
          <a:lstStyle/>
          <a:p>
            <a:pPr lvl="0"/>
            <a:endParaRPr lang="en-US" noProof="0"/>
          </a:p>
        </p:txBody>
      </p:sp>
    </p:spTree>
    <p:extLst>
      <p:ext uri="{BB962C8B-B14F-4D97-AF65-F5344CB8AC3E}">
        <p14:creationId xmlns:p14="http://schemas.microsoft.com/office/powerpoint/2010/main" val="331169441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575A5D"/>
                </a:solidFill>
                <a:latin typeface="Arial" charset="0"/>
              </a:defRPr>
            </a:lvl1pPr>
          </a:lstStyle>
          <a:p>
            <a:pPr>
              <a:defRPr/>
            </a:pPr>
            <a:r>
              <a:rPr lang="en-US" altLang="en-US"/>
              <a:t>6/14/2017</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575A5D"/>
                </a:solidFill>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575A5D"/>
                </a:solidFill>
                <a:latin typeface="Arial" charset="0"/>
              </a:defRPr>
            </a:lvl1pPr>
          </a:lstStyle>
          <a:p>
            <a:pPr>
              <a:defRPr/>
            </a:pPr>
            <a:fld id="{881FEA17-CC4F-4B4B-BBF9-CADEE76CFB5F}" type="slidenum">
              <a:rPr lang="en-US" altLang="en-US"/>
              <a:pPr>
                <a:defRPr/>
              </a:pPr>
              <a:t>‹#›</a:t>
            </a:fld>
            <a:endParaRPr lang="en-US" altLang="en-US"/>
          </a:p>
        </p:txBody>
      </p:sp>
    </p:spTree>
    <p:extLst>
      <p:ext uri="{BB962C8B-B14F-4D97-AF65-F5344CB8AC3E}">
        <p14:creationId xmlns:p14="http://schemas.microsoft.com/office/powerpoint/2010/main" val="98377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2 box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7730" y="320340"/>
            <a:ext cx="8146327" cy="1143000"/>
          </a:xfrm>
        </p:spPr>
        <p:txBody>
          <a:bodyPr anchor="b" anchorCtr="0">
            <a:normAutofit/>
          </a:bodyPr>
          <a:lstStyle>
            <a:lvl1pPr>
              <a:defRPr sz="3000"/>
            </a:lvl1pPr>
          </a:lstStyle>
          <a:p>
            <a:r>
              <a:rPr lang="en-US" dirty="0"/>
              <a:t>Click to Edit Master Title Style</a:t>
            </a:r>
          </a:p>
        </p:txBody>
      </p:sp>
      <p:sp>
        <p:nvSpPr>
          <p:cNvPr id="6" name="Rectangle 5"/>
          <p:cNvSpPr>
            <a:spLocks noChangeArrowheads="1"/>
          </p:cNvSpPr>
          <p:nvPr userDrawn="1"/>
        </p:nvSpPr>
        <p:spPr bwMode="white">
          <a:xfrm>
            <a:off x="8426966" y="6497461"/>
            <a:ext cx="535991" cy="3782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62010" y="6490833"/>
            <a:ext cx="447519" cy="227685"/>
          </a:xfrm>
          <a:prstGeom prst="rect">
            <a:avLst/>
          </a:prstGeom>
        </p:spPr>
      </p:pic>
      <p:sp>
        <p:nvSpPr>
          <p:cNvPr id="16" name="Content Placeholder 3"/>
          <p:cNvSpPr>
            <a:spLocks noGrp="1"/>
          </p:cNvSpPr>
          <p:nvPr>
            <p:ph sz="half" idx="2"/>
          </p:nvPr>
        </p:nvSpPr>
        <p:spPr>
          <a:xfrm>
            <a:off x="547730" y="1841960"/>
            <a:ext cx="3932830" cy="449483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5"/>
          <p:cNvSpPr>
            <a:spLocks noGrp="1"/>
          </p:cNvSpPr>
          <p:nvPr>
            <p:ph sz="quarter" idx="4"/>
          </p:nvPr>
        </p:nvSpPr>
        <p:spPr>
          <a:xfrm>
            <a:off x="4744608" y="1841960"/>
            <a:ext cx="3949449" cy="449483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rotWithShape="1">
          <a:blip r:embed="rId4" cstate="print">
            <a:extLst>
              <a:ext uri="{28A0092B-C50C-407E-A947-70E740481C1C}">
                <a14:useLocalDpi xmlns:a14="http://schemas.microsoft.com/office/drawing/2010/main" val="0"/>
              </a:ext>
            </a:extLst>
          </a:blip>
          <a:srcRect b="77711"/>
          <a:stretch/>
        </p:blipFill>
        <p:spPr>
          <a:xfrm>
            <a:off x="0" y="0"/>
            <a:ext cx="9144000" cy="212436"/>
          </a:xfrm>
          <a:prstGeom prst="rect">
            <a:avLst/>
          </a:prstGeom>
        </p:spPr>
      </p:pic>
    </p:spTree>
    <p:custDataLst>
      <p:tags r:id="rId1"/>
    </p:custDataLst>
    <p:extLst>
      <p:ext uri="{BB962C8B-B14F-4D97-AF65-F5344CB8AC3E}">
        <p14:creationId xmlns:p14="http://schemas.microsoft.com/office/powerpoint/2010/main" val="1609003907"/>
      </p:ext>
    </p:extLst>
  </p:cSld>
  <p:clrMapOvr>
    <a:masterClrMapping/>
  </p:clrMapOvr>
  <p:extLst mod="1">
    <p:ext uri="{DCECCB84-F9BA-43D5-87BE-67443E8EF086}">
      <p15:sldGuideLst xmlns:p15="http://schemas.microsoft.com/office/powerpoint/2012/main">
        <p15:guide id="1" orient="horz" pos="1152" userDrawn="1">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with Gray Bo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7730" y="320340"/>
            <a:ext cx="8146327" cy="1143000"/>
          </a:xfrm>
        </p:spPr>
        <p:txBody>
          <a:bodyPr anchor="b" anchorCtr="0">
            <a:normAutofit/>
          </a:bodyPr>
          <a:lstStyle>
            <a:lvl1pPr>
              <a:defRPr sz="3000"/>
            </a:lvl1pPr>
          </a:lstStyle>
          <a:p>
            <a:r>
              <a:rPr lang="en-US" dirty="0"/>
              <a:t>Click to Edit Master Title Style</a:t>
            </a:r>
          </a:p>
        </p:txBody>
      </p:sp>
      <p:sp>
        <p:nvSpPr>
          <p:cNvPr id="6" name="Rectangle 5"/>
          <p:cNvSpPr>
            <a:spLocks noChangeArrowheads="1"/>
          </p:cNvSpPr>
          <p:nvPr userDrawn="1"/>
        </p:nvSpPr>
        <p:spPr bwMode="white">
          <a:xfrm>
            <a:off x="8426966" y="6497461"/>
            <a:ext cx="535991" cy="3782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62010" y="6490833"/>
            <a:ext cx="447519" cy="227685"/>
          </a:xfrm>
          <a:prstGeom prst="rect">
            <a:avLst/>
          </a:prstGeom>
        </p:spPr>
      </p:pic>
      <p:sp>
        <p:nvSpPr>
          <p:cNvPr id="15" name="Content Placeholder 2"/>
          <p:cNvSpPr>
            <a:spLocks noGrp="1"/>
          </p:cNvSpPr>
          <p:nvPr>
            <p:ph sz="half" idx="1"/>
          </p:nvPr>
        </p:nvSpPr>
        <p:spPr>
          <a:xfrm>
            <a:off x="547730" y="1839847"/>
            <a:ext cx="4024270" cy="4368929"/>
          </a:xfrm>
        </p:spPr>
        <p:txBody>
          <a:bodyPr/>
          <a:lstStyle>
            <a:lvl1pPr marL="0" indent="0">
              <a:buNone/>
              <a:defRPr sz="2200">
                <a:solidFill>
                  <a:srgbClr val="616161"/>
                </a:solidFill>
              </a:defRPr>
            </a:lvl1pPr>
            <a:lvl2pPr>
              <a:defRPr sz="2000">
                <a:solidFill>
                  <a:srgbClr val="616161"/>
                </a:solidFill>
              </a:defRPr>
            </a:lvl2pPr>
            <a:lvl3pPr>
              <a:defRPr sz="1800">
                <a:solidFill>
                  <a:srgbClr val="616161"/>
                </a:solidFill>
              </a:defRPr>
            </a:lvl3pPr>
            <a:lvl4pPr>
              <a:defRPr sz="1600">
                <a:solidFill>
                  <a:srgbClr val="616161"/>
                </a:solidFill>
              </a:defRPr>
            </a:lvl4pPr>
            <a:lvl5pPr>
              <a:defRPr sz="1400">
                <a:solidFill>
                  <a:srgbClr val="616161"/>
                </a:solidFill>
              </a:defRPr>
            </a:lvl5pPr>
            <a:lvl6pPr>
              <a:defRPr sz="1800"/>
            </a:lvl6pPr>
            <a:lvl7pPr>
              <a:defRPr sz="1800"/>
            </a:lvl7pPr>
            <a:lvl8pPr>
              <a:defRPr sz="1800"/>
            </a:lvl8pPr>
            <a:lvl9pPr>
              <a:defRPr sz="1800"/>
            </a:lvl9pPr>
          </a:lstStyle>
          <a:p>
            <a:pPr lvl="0"/>
            <a:endParaRPr lang="en-US" dirty="0"/>
          </a:p>
        </p:txBody>
      </p:sp>
      <p:sp>
        <p:nvSpPr>
          <p:cNvPr id="16" name="Content Placeholder 1"/>
          <p:cNvSpPr txBox="1">
            <a:spLocks/>
          </p:cNvSpPr>
          <p:nvPr userDrawn="1"/>
        </p:nvSpPr>
        <p:spPr>
          <a:xfrm>
            <a:off x="4668781" y="1839848"/>
            <a:ext cx="4041775" cy="4414196"/>
          </a:xfrm>
          <a:prstGeom prst="rect">
            <a:avLst/>
          </a:prstGeom>
          <a:solidFill>
            <a:srgbClr val="F2F2F2"/>
          </a:solidFill>
        </p:spPr>
        <p:txBody>
          <a:bodyPr>
            <a:noAutofit/>
          </a:bodyPr>
          <a:lstStyle/>
          <a:p>
            <a:pPr>
              <a:spcBef>
                <a:spcPts val="300"/>
              </a:spcBef>
              <a:buClr>
                <a:schemeClr val="tx2"/>
              </a:buClr>
              <a:defRPr/>
            </a:pPr>
            <a:endParaRPr lang="en-US" sz="1200" b="1" kern="0" dirty="0">
              <a:solidFill>
                <a:srgbClr val="FF0000"/>
              </a:solidFill>
            </a:endParaRPr>
          </a:p>
        </p:txBody>
      </p:sp>
      <p:cxnSp>
        <p:nvCxnSpPr>
          <p:cNvPr id="17" name="Straight Connector 16"/>
          <p:cNvCxnSpPr/>
          <p:nvPr userDrawn="1"/>
        </p:nvCxnSpPr>
        <p:spPr>
          <a:xfrm>
            <a:off x="4664418" y="1839909"/>
            <a:ext cx="0" cy="4413369"/>
          </a:xfrm>
          <a:prstGeom prst="line">
            <a:avLst/>
          </a:prstGeom>
          <a:noFill/>
          <a:ln w="9525" cap="flat" cmpd="sng" algn="ctr">
            <a:solidFill>
              <a:srgbClr val="5B9BD5">
                <a:shade val="95000"/>
                <a:satMod val="105000"/>
              </a:srgbClr>
            </a:solidFill>
            <a:prstDash val="solid"/>
          </a:ln>
          <a:effectLst/>
        </p:spPr>
      </p:cxnSp>
      <p:sp>
        <p:nvSpPr>
          <p:cNvPr id="18" name="Content Placeholder 5"/>
          <p:cNvSpPr>
            <a:spLocks noGrp="1"/>
          </p:cNvSpPr>
          <p:nvPr>
            <p:ph sz="quarter" idx="4"/>
          </p:nvPr>
        </p:nvSpPr>
        <p:spPr>
          <a:xfrm>
            <a:off x="4873752" y="1839847"/>
            <a:ext cx="3836805" cy="44141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rotWithShape="1">
          <a:blip r:embed="rId4" cstate="print">
            <a:extLst>
              <a:ext uri="{28A0092B-C50C-407E-A947-70E740481C1C}">
                <a14:useLocalDpi xmlns:a14="http://schemas.microsoft.com/office/drawing/2010/main" val="0"/>
              </a:ext>
            </a:extLst>
          </a:blip>
          <a:srcRect b="77711"/>
          <a:stretch/>
        </p:blipFill>
        <p:spPr>
          <a:xfrm>
            <a:off x="0" y="0"/>
            <a:ext cx="9144000" cy="212436"/>
          </a:xfrm>
          <a:prstGeom prst="rect">
            <a:avLst/>
          </a:prstGeom>
        </p:spPr>
      </p:pic>
    </p:spTree>
    <p:custDataLst>
      <p:tags r:id="rId1"/>
    </p:custDataLst>
    <p:extLst>
      <p:ext uri="{BB962C8B-B14F-4D97-AF65-F5344CB8AC3E}">
        <p14:creationId xmlns:p14="http://schemas.microsoft.com/office/powerpoint/2010/main" val="209664055"/>
      </p:ext>
    </p:extLst>
  </p:cSld>
  <p:clrMapOvr>
    <a:masterClrMapping/>
  </p:clrMapOvr>
  <p:extLst mod="1">
    <p:ext uri="{DCECCB84-F9BA-43D5-87BE-67443E8EF086}">
      <p15:sldGuideLst xmlns:p15="http://schemas.microsoft.com/office/powerpoint/2012/main">
        <p15:guide id="1" orient="horz" pos="1152">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_2 Boxes w Bar &amp; Sub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7730" y="320340"/>
            <a:ext cx="8146327" cy="1143000"/>
          </a:xfrm>
        </p:spPr>
        <p:txBody>
          <a:bodyPr anchor="b" anchorCtr="0">
            <a:normAutofit/>
          </a:bodyPr>
          <a:lstStyle>
            <a:lvl1pPr>
              <a:defRPr sz="3000"/>
            </a:lvl1pPr>
          </a:lstStyle>
          <a:p>
            <a:r>
              <a:rPr lang="en-US" dirty="0"/>
              <a:t>Click to Edit Master Title Style</a:t>
            </a:r>
          </a:p>
        </p:txBody>
      </p:sp>
      <p:sp>
        <p:nvSpPr>
          <p:cNvPr id="6" name="Rectangle 5"/>
          <p:cNvSpPr>
            <a:spLocks noChangeArrowheads="1"/>
          </p:cNvSpPr>
          <p:nvPr userDrawn="1"/>
        </p:nvSpPr>
        <p:spPr bwMode="white">
          <a:xfrm>
            <a:off x="8426966" y="6497461"/>
            <a:ext cx="535991" cy="3782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62010" y="6490833"/>
            <a:ext cx="447519" cy="227685"/>
          </a:xfrm>
          <a:prstGeom prst="rect">
            <a:avLst/>
          </a:prstGeom>
        </p:spPr>
      </p:pic>
      <p:sp>
        <p:nvSpPr>
          <p:cNvPr id="13" name="Text Placeholder 2"/>
          <p:cNvSpPr>
            <a:spLocks noGrp="1"/>
          </p:cNvSpPr>
          <p:nvPr>
            <p:ph type="body" idx="1"/>
          </p:nvPr>
        </p:nvSpPr>
        <p:spPr>
          <a:xfrm>
            <a:off x="547730" y="1837944"/>
            <a:ext cx="3932830" cy="587001"/>
          </a:xfrm>
        </p:spPr>
        <p:txBody>
          <a:bodyPr anchor="t"/>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2"/>
          </p:nvPr>
        </p:nvSpPr>
        <p:spPr>
          <a:xfrm>
            <a:off x="547730" y="2555192"/>
            <a:ext cx="3932830" cy="376925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3"/>
          </p:nvPr>
        </p:nvSpPr>
        <p:spPr>
          <a:xfrm>
            <a:off x="4744608" y="1837944"/>
            <a:ext cx="3949449" cy="587001"/>
          </a:xfrm>
        </p:spPr>
        <p:txBody>
          <a:bodyPr anchor="t"/>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Content Placeholder 5"/>
          <p:cNvSpPr>
            <a:spLocks noGrp="1"/>
          </p:cNvSpPr>
          <p:nvPr>
            <p:ph sz="quarter" idx="4"/>
          </p:nvPr>
        </p:nvSpPr>
        <p:spPr>
          <a:xfrm>
            <a:off x="4744608" y="2555192"/>
            <a:ext cx="3949449" cy="376925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Line 9"/>
          <p:cNvSpPr>
            <a:spLocks noChangeShapeType="1"/>
          </p:cNvSpPr>
          <p:nvPr userDrawn="1"/>
        </p:nvSpPr>
        <p:spPr bwMode="auto">
          <a:xfrm>
            <a:off x="538163" y="1533659"/>
            <a:ext cx="8155894" cy="0"/>
          </a:xfrm>
          <a:prstGeom prst="line">
            <a:avLst/>
          </a:prstGeom>
          <a:noFill/>
          <a:ln w="28575">
            <a:solidFill>
              <a:schemeClr val="tx1">
                <a:alpha val="30000"/>
              </a:schemeClr>
            </a:solidFill>
            <a:round/>
            <a:headEnd/>
            <a:tailEnd/>
          </a:ln>
          <a:extLst>
            <a:ext uri="{909E8E84-426E-40DD-AFC4-6F175D3DCCD1}">
              <a14:hiddenFill xmlns:a14="http://schemas.microsoft.com/office/drawing/2010/main">
                <a:noFill/>
              </a14:hiddenFill>
            </a:ext>
          </a:extLst>
        </p:spPr>
        <p:txBody>
          <a:bodyPr wrap="none" anchor="ctr"/>
          <a:lstStyle/>
          <a:p>
            <a:endParaRPr lang="en-US" b="0" i="0" dirty="0">
              <a:latin typeface="Calibri Light" charset="0"/>
              <a:cs typeface="Calibri Regular" charset="0"/>
            </a:endParaRPr>
          </a:p>
        </p:txBody>
      </p:sp>
      <p:pic>
        <p:nvPicPr>
          <p:cNvPr id="18" name="Picture 17"/>
          <p:cNvPicPr>
            <a:picLocks noChangeAspect="1"/>
          </p:cNvPicPr>
          <p:nvPr userDrawn="1"/>
        </p:nvPicPr>
        <p:blipFill rotWithShape="1">
          <a:blip r:embed="rId4" cstate="print">
            <a:extLst>
              <a:ext uri="{28A0092B-C50C-407E-A947-70E740481C1C}">
                <a14:useLocalDpi xmlns:a14="http://schemas.microsoft.com/office/drawing/2010/main" val="0"/>
              </a:ext>
            </a:extLst>
          </a:blip>
          <a:srcRect b="77711"/>
          <a:stretch/>
        </p:blipFill>
        <p:spPr>
          <a:xfrm>
            <a:off x="0" y="0"/>
            <a:ext cx="9144000" cy="212436"/>
          </a:xfrm>
          <a:prstGeom prst="rect">
            <a:avLst/>
          </a:prstGeom>
        </p:spPr>
      </p:pic>
    </p:spTree>
    <p:custDataLst>
      <p:tags r:id="rId1"/>
    </p:custDataLst>
    <p:extLst>
      <p:ext uri="{BB962C8B-B14F-4D97-AF65-F5344CB8AC3E}">
        <p14:creationId xmlns:p14="http://schemas.microsoft.com/office/powerpoint/2010/main" val="3051987440"/>
      </p:ext>
    </p:extLst>
  </p:cSld>
  <p:clrMapOvr>
    <a:masterClrMapping/>
  </p:clrMapOvr>
  <p:extLst mod="1">
    <p:ext uri="{DCECCB84-F9BA-43D5-87BE-67443E8EF086}">
      <p15:sldGuideLst xmlns:p15="http://schemas.microsoft.com/office/powerpoint/2012/main">
        <p15:guide id="1" orient="horz" pos="1152">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ontent_Blank">
    <p:spTree>
      <p:nvGrpSpPr>
        <p:cNvPr id="1" name=""/>
        <p:cNvGrpSpPr/>
        <p:nvPr/>
      </p:nvGrpSpPr>
      <p:grpSpPr>
        <a:xfrm>
          <a:off x="0" y="0"/>
          <a:ext cx="0" cy="0"/>
          <a:chOff x="0" y="0"/>
          <a:chExt cx="0" cy="0"/>
        </a:xfrm>
      </p:grpSpPr>
      <p:sp>
        <p:nvSpPr>
          <p:cNvPr id="4" name="Rectangle 3"/>
          <p:cNvSpPr>
            <a:spLocks noChangeArrowheads="1"/>
          </p:cNvSpPr>
          <p:nvPr userDrawn="1"/>
        </p:nvSpPr>
        <p:spPr bwMode="white">
          <a:xfrm>
            <a:off x="8426966" y="6497461"/>
            <a:ext cx="535991" cy="3782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spTree>
    <p:custDataLst>
      <p:tags r:id="rId1"/>
    </p:custDataLst>
    <p:extLst>
      <p:ext uri="{BB962C8B-B14F-4D97-AF65-F5344CB8AC3E}">
        <p14:creationId xmlns:p14="http://schemas.microsoft.com/office/powerpoint/2010/main" val="215655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Disclaimer">
    <p:spTree>
      <p:nvGrpSpPr>
        <p:cNvPr id="1" name=""/>
        <p:cNvGrpSpPr/>
        <p:nvPr/>
      </p:nvGrpSpPr>
      <p:grpSpPr>
        <a:xfrm>
          <a:off x="0" y="0"/>
          <a:ext cx="0" cy="0"/>
          <a:chOff x="0" y="0"/>
          <a:chExt cx="0" cy="0"/>
        </a:xfrm>
      </p:grpSpPr>
      <p:sp>
        <p:nvSpPr>
          <p:cNvPr id="3" name="Rectangle 2"/>
          <p:cNvSpPr/>
          <p:nvPr userDrawn="1"/>
        </p:nvSpPr>
        <p:spPr>
          <a:xfrm>
            <a:off x="534989" y="5844207"/>
            <a:ext cx="8061325" cy="772006"/>
          </a:xfrm>
          <a:prstGeom prst="rect">
            <a:avLst/>
          </a:prstGeom>
        </p:spPr>
        <p:txBody>
          <a:bodyPr wrap="square">
            <a:spAutoFit/>
          </a:bodyPr>
          <a:lstStyle/>
          <a:p>
            <a:pPr>
              <a:spcAft>
                <a:spcPts val="500"/>
              </a:spcAft>
            </a:pPr>
            <a:r>
              <a:rPr lang="en-US" sz="1000" dirty="0">
                <a:latin typeface="Calibri" charset="0"/>
                <a:ea typeface="Calibri" charset="0"/>
                <a:cs typeface="Calibri" charset="0"/>
              </a:rPr>
              <a:t>CONFIDENTIAL AND PROPRIETARY: This document and the information contained herein is confidential and proprietary information of USI Insurance Services, LLC ("USI"). Recipient agrees not to copy, reproduce or distribute this document, in whole or in part, without the prior written consent of USI. Estimates are illustrative given data limitation, may not be cumulative and are subject to change based on carrier underwriting.   </a:t>
            </a:r>
          </a:p>
          <a:p>
            <a:pPr>
              <a:spcAft>
                <a:spcPts val="500"/>
              </a:spcAft>
            </a:pPr>
            <a:r>
              <a:rPr lang="en-US" sz="1000" dirty="0">
                <a:latin typeface="Calibri" charset="0"/>
                <a:ea typeface="Calibri" charset="0"/>
                <a:cs typeface="Calibri" charset="0"/>
              </a:rPr>
              <a:t>© 2017 USI Insurance Services. All rights reserved.</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367" y="5195710"/>
            <a:ext cx="893283" cy="466656"/>
          </a:xfrm>
          <a:prstGeom prst="rect">
            <a:avLst/>
          </a:prstGeom>
        </p:spPr>
      </p:pic>
    </p:spTree>
    <p:custDataLst>
      <p:tags r:id="rId1"/>
    </p:custDataLst>
    <p:extLst>
      <p:ext uri="{BB962C8B-B14F-4D97-AF65-F5344CB8AC3E}">
        <p14:creationId xmlns:p14="http://schemas.microsoft.com/office/powerpoint/2010/main" val="193367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Cincinnati Local Page">
    <p:spTree>
      <p:nvGrpSpPr>
        <p:cNvPr id="1" name=""/>
        <p:cNvGrpSpPr/>
        <p:nvPr/>
      </p:nvGrpSpPr>
      <p:grpSpPr>
        <a:xfrm>
          <a:off x="0" y="0"/>
          <a:ext cx="0" cy="0"/>
          <a:chOff x="0" y="0"/>
          <a:chExt cx="0" cy="0"/>
        </a:xfrm>
      </p:grpSpPr>
      <p:sp>
        <p:nvSpPr>
          <p:cNvPr id="2" name="txtTransparentWatermark"/>
          <p:cNvSpPr txBox="1"/>
          <p:nvPr userDrawn="1"/>
        </p:nvSpPr>
        <p:spPr>
          <a:xfrm>
            <a:off x="6096000" y="6223000"/>
            <a:ext cx="2540000" cy="276999"/>
          </a:xfrm>
          <a:prstGeom prst="rect">
            <a:avLst/>
          </a:prstGeom>
          <a:noFill/>
        </p:spPr>
        <p:txBody>
          <a:bodyPr vert="horz" rtlCol="0">
            <a:spAutoFit/>
          </a:bodyPr>
          <a:lstStyle/>
          <a:p>
            <a:r>
              <a:rPr lang="en-US" sz="600">
                <a:solidFill>
                  <a:srgbClr val="FFFFFF"/>
                </a:solidFill>
                <a:latin typeface="Century Gothic" panose="020B0502020202020204" pitchFamily="34" charset="0"/>
              </a:rPr>
              <a:t>USI Confidential &amp; Proprietary – EB document - </a:t>
            </a:r>
          </a:p>
          <a:p>
            <a:r>
              <a:rPr lang="en-US" sz="600">
                <a:solidFill>
                  <a:srgbClr val="FFFFFF"/>
                </a:solidFill>
                <a:latin typeface="Century Gothic" panose="020B0502020202020204" pitchFamily="34" charset="0"/>
              </a:rPr>
              <a:t>Deb Busch  January 29, 2018 : 12:42:00</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4" name="Rectangle 3"/>
          <p:cNvSpPr>
            <a:spLocks noChangeArrowheads="1"/>
          </p:cNvSpPr>
          <p:nvPr userDrawn="1"/>
        </p:nvSpPr>
        <p:spPr bwMode="white">
          <a:xfrm>
            <a:off x="8085223" y="6574951"/>
            <a:ext cx="535991" cy="3782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r" defTabSz="887553" fontAlgn="base">
              <a:spcBef>
                <a:spcPct val="0"/>
              </a:spcBef>
              <a:spcAft>
                <a:spcPct val="0"/>
              </a:spcAft>
            </a:pPr>
            <a:r>
              <a:rPr lang="en-US" sz="900" b="0" dirty="0">
                <a:solidFill>
                  <a:srgbClr val="245397"/>
                </a:solidFill>
                <a:latin typeface="Century Gothic" panose="020B0502020202020204" pitchFamily="34" charset="0"/>
                <a:ea typeface="Arial Unicode MS"/>
                <a:cs typeface="Arial Unicode MS"/>
              </a:rPr>
              <a:t>|  </a:t>
            </a:r>
            <a:fld id="{8D49C36D-2828-4A97-99A8-90B5CE38AFFC}" type="slidenum">
              <a:rPr lang="en-US" sz="900" b="0" smtClean="0">
                <a:solidFill>
                  <a:srgbClr val="245397"/>
                </a:solidFill>
                <a:latin typeface="Century Gothic" panose="020B0502020202020204" pitchFamily="34" charset="0"/>
                <a:ea typeface="Arial Unicode MS"/>
                <a:cs typeface="Arial Unicode MS"/>
              </a:rPr>
              <a:pPr algn="r" defTabSz="887553" fontAlgn="base">
                <a:spcBef>
                  <a:spcPct val="0"/>
                </a:spcBef>
                <a:spcAft>
                  <a:spcPct val="0"/>
                </a:spcAft>
              </a:pPr>
              <a:t>‹#›</a:t>
            </a:fld>
            <a:endParaRPr lang="en-US" sz="900" b="0" dirty="0">
              <a:solidFill>
                <a:srgbClr val="245397"/>
              </a:solidFill>
              <a:latin typeface="Century Gothic" panose="020B0502020202020204" pitchFamily="34" charset="0"/>
              <a:ea typeface="Arial Unicode MS"/>
              <a:cs typeface="Arial Unicode MS"/>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5505" y="620257"/>
            <a:ext cx="805463" cy="409845"/>
          </a:xfrm>
          <a:prstGeom prst="rect">
            <a:avLst/>
          </a:prstGeom>
        </p:spPr>
      </p:pic>
    </p:spTree>
    <p:extLst>
      <p:ext uri="{BB962C8B-B14F-4D97-AF65-F5344CB8AC3E}">
        <p14:creationId xmlns:p14="http://schemas.microsoft.com/office/powerpoint/2010/main" val="62047361"/>
      </p:ext>
    </p:extLst>
  </p:cSld>
  <p:clrMapOvr>
    <a:masterClrMapping/>
  </p:clrMapOvr>
  <p:extLst mod="1">
    <p:ext uri="{DCECCB84-F9BA-43D5-87BE-67443E8EF086}">
      <p15:sldGuideLst xmlns:p15="http://schemas.microsoft.com/office/powerpoint/2012/main">
        <p15:guide id="1" orient="horz" pos="96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9.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 Id="rId9"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7688" y="320675"/>
            <a:ext cx="8146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547688" y="1651000"/>
            <a:ext cx="8146369"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ustDataLst>
      <p:tags r:id="rId16"/>
    </p:custDataLst>
  </p:cSld>
  <p:clrMap bg1="lt1" tx1="dk1" bg2="lt2" tx2="dk2" accent1="accent1" accent2="accent2" accent3="accent3" accent4="accent4" accent5="accent5" accent6="accent6" hlink="hlink" folHlink="folHlink"/>
  <p:sldLayoutIdLst>
    <p:sldLayoutId id="2147484834" r:id="rId1"/>
    <p:sldLayoutId id="2147484835" r:id="rId2"/>
    <p:sldLayoutId id="2147484851" r:id="rId3"/>
    <p:sldLayoutId id="2147484852" r:id="rId4"/>
    <p:sldLayoutId id="2147484853" r:id="rId5"/>
    <p:sldLayoutId id="2147484854" r:id="rId6"/>
    <p:sldLayoutId id="2147484855" r:id="rId7"/>
    <p:sldLayoutId id="2147484841" r:id="rId8"/>
    <p:sldLayoutId id="2147484884" r:id="rId9"/>
    <p:sldLayoutId id="2147484889" r:id="rId10"/>
    <p:sldLayoutId id="2147484890" r:id="rId11"/>
    <p:sldLayoutId id="2147484891" r:id="rId12"/>
    <p:sldLayoutId id="2147484893" r:id="rId13"/>
    <p:sldLayoutId id="2147484894" r:id="rId14"/>
  </p:sldLayoutIdLst>
  <p:hf hdr="0" ftr="0" dt="0"/>
  <p:txStyles>
    <p:titleStyle>
      <a:lvl1pPr algn="l" rtl="0" eaLnBrk="1" fontAlgn="base" hangingPunct="1">
        <a:lnSpc>
          <a:spcPct val="105000"/>
        </a:lnSpc>
        <a:spcBef>
          <a:spcPct val="0"/>
        </a:spcBef>
        <a:spcAft>
          <a:spcPct val="0"/>
        </a:spcAft>
        <a:defRPr lang="en-US" sz="3000" b="0" i="0" kern="1200" dirty="0">
          <a:solidFill>
            <a:srgbClr val="00529B"/>
          </a:solidFill>
          <a:latin typeface="Century Gothic" panose="020B0502020202020204" pitchFamily="34" charset="0"/>
          <a:ea typeface="+mj-ea"/>
          <a:cs typeface="+mj-cs"/>
        </a:defRPr>
      </a:lvl1pPr>
      <a:lvl2pPr algn="l" rtl="0" eaLnBrk="1" fontAlgn="base" hangingPunct="1">
        <a:lnSpc>
          <a:spcPct val="105000"/>
        </a:lnSpc>
        <a:spcBef>
          <a:spcPct val="0"/>
        </a:spcBef>
        <a:spcAft>
          <a:spcPct val="0"/>
        </a:spcAft>
        <a:defRPr sz="3000">
          <a:solidFill>
            <a:schemeClr val="bg2"/>
          </a:solidFill>
          <a:latin typeface="Georgia" pitchFamily="18" charset="0"/>
        </a:defRPr>
      </a:lvl2pPr>
      <a:lvl3pPr algn="l" rtl="0" eaLnBrk="1" fontAlgn="base" hangingPunct="1">
        <a:lnSpc>
          <a:spcPct val="105000"/>
        </a:lnSpc>
        <a:spcBef>
          <a:spcPct val="0"/>
        </a:spcBef>
        <a:spcAft>
          <a:spcPct val="0"/>
        </a:spcAft>
        <a:defRPr sz="3000">
          <a:solidFill>
            <a:schemeClr val="bg2"/>
          </a:solidFill>
          <a:latin typeface="Georgia" pitchFamily="18" charset="0"/>
        </a:defRPr>
      </a:lvl3pPr>
      <a:lvl4pPr algn="l" rtl="0" eaLnBrk="1" fontAlgn="base" hangingPunct="1">
        <a:lnSpc>
          <a:spcPct val="105000"/>
        </a:lnSpc>
        <a:spcBef>
          <a:spcPct val="0"/>
        </a:spcBef>
        <a:spcAft>
          <a:spcPct val="0"/>
        </a:spcAft>
        <a:defRPr sz="3000">
          <a:solidFill>
            <a:schemeClr val="bg2"/>
          </a:solidFill>
          <a:latin typeface="Georgia" pitchFamily="18" charset="0"/>
        </a:defRPr>
      </a:lvl4pPr>
      <a:lvl5pPr algn="l" rtl="0" eaLnBrk="1" fontAlgn="base" hangingPunct="1">
        <a:lnSpc>
          <a:spcPct val="105000"/>
        </a:lnSpc>
        <a:spcBef>
          <a:spcPct val="0"/>
        </a:spcBef>
        <a:spcAft>
          <a:spcPct val="0"/>
        </a:spcAft>
        <a:defRPr sz="3000">
          <a:solidFill>
            <a:schemeClr val="bg2"/>
          </a:solidFill>
          <a:latin typeface="Georgia" pitchFamily="18" charset="0"/>
        </a:defRPr>
      </a:lvl5pPr>
      <a:lvl6pPr marL="457200" algn="l" rtl="0" eaLnBrk="1" fontAlgn="base" hangingPunct="1">
        <a:lnSpc>
          <a:spcPct val="105000"/>
        </a:lnSpc>
        <a:spcBef>
          <a:spcPct val="0"/>
        </a:spcBef>
        <a:spcAft>
          <a:spcPct val="0"/>
        </a:spcAft>
        <a:defRPr sz="3200">
          <a:solidFill>
            <a:schemeClr val="tx2"/>
          </a:solidFill>
          <a:latin typeface="Georgia" pitchFamily="18" charset="0"/>
        </a:defRPr>
      </a:lvl6pPr>
      <a:lvl7pPr marL="914400" algn="l" rtl="0" eaLnBrk="1" fontAlgn="base" hangingPunct="1">
        <a:lnSpc>
          <a:spcPct val="105000"/>
        </a:lnSpc>
        <a:spcBef>
          <a:spcPct val="0"/>
        </a:spcBef>
        <a:spcAft>
          <a:spcPct val="0"/>
        </a:spcAft>
        <a:defRPr sz="3200">
          <a:solidFill>
            <a:schemeClr val="tx2"/>
          </a:solidFill>
          <a:latin typeface="Georgia" pitchFamily="18" charset="0"/>
        </a:defRPr>
      </a:lvl7pPr>
      <a:lvl8pPr marL="1371600" algn="l" rtl="0" eaLnBrk="1" fontAlgn="base" hangingPunct="1">
        <a:lnSpc>
          <a:spcPct val="105000"/>
        </a:lnSpc>
        <a:spcBef>
          <a:spcPct val="0"/>
        </a:spcBef>
        <a:spcAft>
          <a:spcPct val="0"/>
        </a:spcAft>
        <a:defRPr sz="3200">
          <a:solidFill>
            <a:schemeClr val="tx2"/>
          </a:solidFill>
          <a:latin typeface="Georgia" pitchFamily="18" charset="0"/>
        </a:defRPr>
      </a:lvl8pPr>
      <a:lvl9pPr marL="1828800" algn="l" rtl="0" eaLnBrk="1" fontAlgn="base" hangingPunct="1">
        <a:lnSpc>
          <a:spcPct val="105000"/>
        </a:lnSpc>
        <a:spcBef>
          <a:spcPct val="0"/>
        </a:spcBef>
        <a:spcAft>
          <a:spcPct val="0"/>
        </a:spcAft>
        <a:defRPr sz="3200">
          <a:solidFill>
            <a:schemeClr val="tx2"/>
          </a:solidFill>
          <a:latin typeface="Georgia" pitchFamily="18" charset="0"/>
        </a:defRPr>
      </a:lvl9pPr>
    </p:titleStyle>
    <p:bodyStyle>
      <a:lvl1pPr marL="342900" indent="-342900" algn="l" rtl="0" eaLnBrk="1" fontAlgn="base" hangingPunct="1">
        <a:spcBef>
          <a:spcPct val="0"/>
        </a:spcBef>
        <a:spcAft>
          <a:spcPts val="600"/>
        </a:spcAft>
        <a:buClr>
          <a:srgbClr val="00529B"/>
        </a:buClr>
        <a:buFont typeface="Wingdings" pitchFamily="2" charset="2"/>
        <a:buChar char="§"/>
        <a:defRPr sz="2000" b="0" i="0" kern="1200">
          <a:solidFill>
            <a:srgbClr val="616161"/>
          </a:solidFill>
          <a:latin typeface="Calibri Light" charset="0"/>
          <a:ea typeface="+mn-ea"/>
          <a:cs typeface="+mn-cs"/>
        </a:defRPr>
      </a:lvl1pPr>
      <a:lvl2pPr marL="687388" indent="-342900" algn="l" rtl="0" eaLnBrk="1" fontAlgn="base" hangingPunct="1">
        <a:spcBef>
          <a:spcPct val="0"/>
        </a:spcBef>
        <a:spcAft>
          <a:spcPts val="600"/>
        </a:spcAft>
        <a:buClr>
          <a:srgbClr val="00529B"/>
        </a:buClr>
        <a:buFont typeface="Verdana" pitchFamily="34" charset="0"/>
        <a:buChar char="–"/>
        <a:defRPr sz="1800" b="0" i="0" kern="1200">
          <a:solidFill>
            <a:srgbClr val="616161"/>
          </a:solidFill>
          <a:latin typeface="Calibri Light" charset="0"/>
          <a:ea typeface="+mn-ea"/>
          <a:cs typeface="+mn-cs"/>
        </a:defRPr>
      </a:lvl2pPr>
      <a:lvl3pPr marL="914400" indent="-227013" algn="l" rtl="0" eaLnBrk="1" fontAlgn="base" hangingPunct="1">
        <a:spcBef>
          <a:spcPct val="0"/>
        </a:spcBef>
        <a:spcAft>
          <a:spcPts val="600"/>
        </a:spcAft>
        <a:buClr>
          <a:srgbClr val="00529B"/>
        </a:buClr>
        <a:buFont typeface="Arial" charset="0"/>
        <a:buChar char="•"/>
        <a:defRPr sz="1600" b="0" i="0" kern="1200">
          <a:solidFill>
            <a:srgbClr val="616161"/>
          </a:solidFill>
          <a:latin typeface="Calibri Light" charset="0"/>
          <a:ea typeface="+mn-ea"/>
          <a:cs typeface="+mn-cs"/>
        </a:defRPr>
      </a:lvl3pPr>
      <a:lvl4pPr marL="1141413" indent="-227013" algn="l" rtl="0" eaLnBrk="1" fontAlgn="base" hangingPunct="1">
        <a:spcBef>
          <a:spcPct val="0"/>
        </a:spcBef>
        <a:spcAft>
          <a:spcPts val="600"/>
        </a:spcAft>
        <a:buClr>
          <a:srgbClr val="00529B"/>
        </a:buClr>
        <a:buFont typeface="Wingdings" pitchFamily="2" charset="2"/>
        <a:buChar char="§"/>
        <a:defRPr sz="1400" b="0" i="0" kern="1200">
          <a:solidFill>
            <a:srgbClr val="616161"/>
          </a:solidFill>
          <a:latin typeface="Calibri Light" charset="0"/>
          <a:ea typeface="+mn-ea"/>
          <a:cs typeface="+mn-cs"/>
        </a:defRPr>
      </a:lvl4pPr>
      <a:lvl5pPr marL="1376363" indent="-234950" algn="l" rtl="0" eaLnBrk="1" fontAlgn="base" hangingPunct="1">
        <a:spcBef>
          <a:spcPct val="0"/>
        </a:spcBef>
        <a:spcAft>
          <a:spcPts val="600"/>
        </a:spcAft>
        <a:buClr>
          <a:srgbClr val="00529B"/>
        </a:buClr>
        <a:buSzPct val="90000"/>
        <a:buFont typeface="Wingdings" pitchFamily="2" charset="2"/>
        <a:buChar char="§"/>
        <a:defRPr sz="1400" b="0" i="0" kern="1200">
          <a:solidFill>
            <a:srgbClr val="616161"/>
          </a:solidFill>
          <a:latin typeface="Calibri Light"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6"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gray">
          <a:xfrm>
            <a:off x="914400" y="0"/>
            <a:ext cx="7848600" cy="117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20483" name="Rectangle 3"/>
          <p:cNvSpPr>
            <a:spLocks noGrp="1" noChangeArrowheads="1"/>
          </p:cNvSpPr>
          <p:nvPr>
            <p:ph type="body" idx="1"/>
          </p:nvPr>
        </p:nvSpPr>
        <p:spPr bwMode="gray">
          <a:xfrm>
            <a:off x="914400" y="1524000"/>
            <a:ext cx="7772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25" name="Text Box 5"/>
          <p:cNvSpPr txBox="1">
            <a:spLocks noChangeArrowheads="1"/>
          </p:cNvSpPr>
          <p:nvPr/>
        </p:nvSpPr>
        <p:spPr bwMode="gray">
          <a:xfrm>
            <a:off x="7924800" y="6553200"/>
            <a:ext cx="7620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bg2"/>
                </a:solidFill>
                <a:latin typeface="Trebuchet MS" pitchFamily="34" charset="0"/>
                <a:ea typeface="ＭＳ Ｐゴシック"/>
                <a:cs typeface="ＭＳ Ｐゴシック"/>
              </a:defRPr>
            </a:lvl1pPr>
            <a:lvl2pPr marL="742950" indent="-285750" eaLnBrk="0" hangingPunct="0">
              <a:defRPr sz="2400">
                <a:solidFill>
                  <a:schemeClr val="bg2"/>
                </a:solidFill>
                <a:latin typeface="Trebuchet MS" pitchFamily="34" charset="0"/>
                <a:ea typeface="ＭＳ Ｐゴシック"/>
                <a:cs typeface="ＭＳ Ｐゴシック"/>
              </a:defRPr>
            </a:lvl2pPr>
            <a:lvl3pPr marL="1143000" indent="-228600" eaLnBrk="0" hangingPunct="0">
              <a:defRPr sz="2400">
                <a:solidFill>
                  <a:schemeClr val="bg2"/>
                </a:solidFill>
                <a:latin typeface="Trebuchet MS" pitchFamily="34" charset="0"/>
                <a:ea typeface="ＭＳ Ｐゴシック"/>
                <a:cs typeface="ＭＳ Ｐゴシック"/>
              </a:defRPr>
            </a:lvl3pPr>
            <a:lvl4pPr marL="1600200" indent="-228600" eaLnBrk="0" hangingPunct="0">
              <a:defRPr sz="2400">
                <a:solidFill>
                  <a:schemeClr val="bg2"/>
                </a:solidFill>
                <a:latin typeface="Trebuchet MS" pitchFamily="34" charset="0"/>
                <a:ea typeface="ＭＳ Ｐゴシック"/>
                <a:cs typeface="ＭＳ Ｐゴシック"/>
              </a:defRPr>
            </a:lvl4pPr>
            <a:lvl5pPr marL="2057400" indent="-228600" eaLnBrk="0" hangingPunct="0">
              <a:defRPr sz="2400">
                <a:solidFill>
                  <a:schemeClr val="bg2"/>
                </a:solidFill>
                <a:latin typeface="Trebuchet MS" pitchFamily="34" charset="0"/>
                <a:ea typeface="ＭＳ Ｐゴシック"/>
                <a:cs typeface="ＭＳ Ｐゴシック"/>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9pPr>
          </a:lstStyle>
          <a:p>
            <a:pPr algn="r" eaLnBrk="1" hangingPunct="1">
              <a:spcBef>
                <a:spcPct val="50000"/>
              </a:spcBef>
              <a:defRPr/>
            </a:pPr>
            <a:fld id="{0138D372-A17E-4E12-B6CD-6E04E31C8B0E}" type="slidenum">
              <a:rPr lang="en-US" sz="800" smtClean="0">
                <a:solidFill>
                  <a:srgbClr val="00728F"/>
                </a:solidFill>
              </a:rPr>
              <a:pPr algn="r" eaLnBrk="1" hangingPunct="1">
                <a:spcBef>
                  <a:spcPct val="50000"/>
                </a:spcBef>
                <a:defRPr/>
              </a:pPr>
              <a:t>‹#›</a:t>
            </a:fld>
            <a:endParaRPr lang="en-US" sz="800" dirty="0">
              <a:solidFill>
                <a:srgbClr val="00728F"/>
              </a:solidFill>
            </a:endParaRPr>
          </a:p>
        </p:txBody>
      </p:sp>
      <p:sp>
        <p:nvSpPr>
          <p:cNvPr id="943109" name="Rectangle 5"/>
          <p:cNvSpPr>
            <a:spLocks noGrp="1" noChangeArrowheads="1"/>
          </p:cNvSpPr>
          <p:nvPr>
            <p:ph type="dt" sz="half" idx="2"/>
          </p:nvPr>
        </p:nvSpPr>
        <p:spPr bwMode="gray">
          <a:xfrm>
            <a:off x="457200" y="6553200"/>
            <a:ext cx="2133600" cy="7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0" hangingPunct="0">
              <a:defRPr sz="800">
                <a:solidFill>
                  <a:schemeClr val="tx2"/>
                </a:solidFill>
                <a:ea typeface="ＭＳ Ｐゴシック"/>
                <a:cs typeface="ＭＳ Ｐゴシック"/>
              </a:defRPr>
            </a:lvl1pPr>
          </a:lstStyle>
          <a:p>
            <a:pPr>
              <a:defRPr/>
            </a:pPr>
            <a:r>
              <a:rPr lang="en-US" dirty="0">
                <a:solidFill>
                  <a:srgbClr val="00728F"/>
                </a:solidFill>
                <a:latin typeface="Trebuchet MS" pitchFamily="34" charset="0"/>
              </a:rPr>
              <a:t>6/14/2017</a:t>
            </a:r>
          </a:p>
        </p:txBody>
      </p:sp>
      <p:sp>
        <p:nvSpPr>
          <p:cNvPr id="20486" name="Rectangle 6"/>
          <p:cNvSpPr>
            <a:spLocks noChangeArrowheads="1"/>
          </p:cNvSpPr>
          <p:nvPr/>
        </p:nvSpPr>
        <p:spPr bwMode="gray">
          <a:xfrm>
            <a:off x="8915400" y="685800"/>
            <a:ext cx="228600" cy="3124200"/>
          </a:xfrm>
          <a:prstGeom prst="rect">
            <a:avLst/>
          </a:prstGeom>
          <a:solidFill>
            <a:srgbClr val="00728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sp>
        <p:nvSpPr>
          <p:cNvPr id="20487" name="Rectangle 7"/>
          <p:cNvSpPr>
            <a:spLocks noChangeArrowheads="1"/>
          </p:cNvSpPr>
          <p:nvPr/>
        </p:nvSpPr>
        <p:spPr bwMode="gray">
          <a:xfrm>
            <a:off x="0" y="3048000"/>
            <a:ext cx="228600" cy="3124200"/>
          </a:xfrm>
          <a:prstGeom prst="rect">
            <a:avLst/>
          </a:prstGeom>
          <a:solidFill>
            <a:srgbClr val="FFC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sp>
        <p:nvSpPr>
          <p:cNvPr id="20488" name="Rectangle 8"/>
          <p:cNvSpPr>
            <a:spLocks noChangeArrowheads="1"/>
          </p:cNvSpPr>
          <p:nvPr/>
        </p:nvSpPr>
        <p:spPr bwMode="gray">
          <a:xfrm>
            <a:off x="228600" y="5257800"/>
            <a:ext cx="152400" cy="914400"/>
          </a:xfrm>
          <a:prstGeom prst="rect">
            <a:avLst/>
          </a:prstGeom>
          <a:solidFill>
            <a:schemeClr val="tx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sp>
        <p:nvSpPr>
          <p:cNvPr id="50187" name="Text Box 11"/>
          <p:cNvSpPr txBox="1">
            <a:spLocks noChangeArrowheads="1"/>
          </p:cNvSpPr>
          <p:nvPr/>
        </p:nvSpPr>
        <p:spPr bwMode="auto">
          <a:xfrm>
            <a:off x="2141538" y="6588125"/>
            <a:ext cx="4883150" cy="214313"/>
          </a:xfrm>
          <a:prstGeom prst="rect">
            <a:avLst/>
          </a:prstGeom>
          <a:noFill/>
          <a:ln w="9525" algn="ctr">
            <a:noFill/>
            <a:miter lim="800000"/>
            <a:headEnd/>
            <a:tailEnd/>
          </a:ln>
          <a:effectLst/>
        </p:spPr>
        <p:txBody>
          <a:bodyPr wrap="none">
            <a:spAutoFit/>
          </a:bodyPr>
          <a:lstStyle>
            <a:lvl1pPr eaLnBrk="0" hangingPunct="0">
              <a:defRPr sz="2400">
                <a:solidFill>
                  <a:schemeClr val="bg2"/>
                </a:solidFill>
                <a:latin typeface="Trebuchet MS" pitchFamily="34" charset="0"/>
                <a:ea typeface="ＭＳ Ｐゴシック"/>
                <a:cs typeface="ＭＳ Ｐゴシック"/>
              </a:defRPr>
            </a:lvl1pPr>
            <a:lvl2pPr marL="742950" indent="-285750" eaLnBrk="0" hangingPunct="0">
              <a:defRPr sz="2400">
                <a:solidFill>
                  <a:schemeClr val="bg2"/>
                </a:solidFill>
                <a:latin typeface="Trebuchet MS" pitchFamily="34" charset="0"/>
                <a:ea typeface="ＭＳ Ｐゴシック"/>
                <a:cs typeface="ＭＳ Ｐゴシック"/>
              </a:defRPr>
            </a:lvl2pPr>
            <a:lvl3pPr marL="1143000" indent="-228600" eaLnBrk="0" hangingPunct="0">
              <a:defRPr sz="2400">
                <a:solidFill>
                  <a:schemeClr val="bg2"/>
                </a:solidFill>
                <a:latin typeface="Trebuchet MS" pitchFamily="34" charset="0"/>
                <a:ea typeface="ＭＳ Ｐゴシック"/>
                <a:cs typeface="ＭＳ Ｐゴシック"/>
              </a:defRPr>
            </a:lvl3pPr>
            <a:lvl4pPr marL="1600200" indent="-228600" eaLnBrk="0" hangingPunct="0">
              <a:defRPr sz="2400">
                <a:solidFill>
                  <a:schemeClr val="bg2"/>
                </a:solidFill>
                <a:latin typeface="Trebuchet MS" pitchFamily="34" charset="0"/>
                <a:ea typeface="ＭＳ Ｐゴシック"/>
                <a:cs typeface="ＭＳ Ｐゴシック"/>
              </a:defRPr>
            </a:lvl4pPr>
            <a:lvl5pPr marL="2057400" indent="-228600" eaLnBrk="0" hangingPunct="0">
              <a:defRPr sz="2400">
                <a:solidFill>
                  <a:schemeClr val="bg2"/>
                </a:solidFill>
                <a:latin typeface="Trebuchet MS" pitchFamily="34" charset="0"/>
                <a:ea typeface="ＭＳ Ｐゴシック"/>
                <a:cs typeface="ＭＳ Ｐゴシック"/>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9pPr>
          </a:lstStyle>
          <a:p>
            <a:pPr algn="ctr" eaLnBrk="1" hangingPunct="1">
              <a:defRPr/>
            </a:pPr>
            <a:r>
              <a:rPr lang="en-US" sz="800" dirty="0">
                <a:solidFill>
                  <a:srgbClr val="00728F"/>
                </a:solidFill>
              </a:rPr>
              <a:t>Proprietary and confidential. Not to be copied or redistributed without written consent from </a:t>
            </a:r>
            <a:r>
              <a:rPr lang="en-US" sz="800" dirty="0" err="1">
                <a:solidFill>
                  <a:srgbClr val="00728F"/>
                </a:solidFill>
              </a:rPr>
              <a:t>Medica</a:t>
            </a:r>
            <a:r>
              <a:rPr lang="en-US" sz="800" dirty="0">
                <a:solidFill>
                  <a:srgbClr val="00728F"/>
                </a:solidFill>
              </a:rPr>
              <a:t>®.</a:t>
            </a:r>
          </a:p>
        </p:txBody>
      </p:sp>
    </p:spTree>
    <p:extLst>
      <p:ext uri="{BB962C8B-B14F-4D97-AF65-F5344CB8AC3E}">
        <p14:creationId xmlns:p14="http://schemas.microsoft.com/office/powerpoint/2010/main" val="2260044380"/>
      </p:ext>
    </p:extLst>
  </p:cSld>
  <p:clrMap bg1="lt1" tx1="dk1" bg2="lt2" tx2="dk2" accent1="accent1" accent2="accent2" accent3="accent3" accent4="accent4" accent5="accent5" accent6="accent6" hlink="hlink" folHlink="folHlink"/>
  <p:sldLayoutIdLst>
    <p:sldLayoutId id="2147484857" r:id="rId1"/>
    <p:sldLayoutId id="2147484858" r:id="rId2"/>
    <p:sldLayoutId id="2147484859" r:id="rId3"/>
    <p:sldLayoutId id="2147484860" r:id="rId4"/>
    <p:sldLayoutId id="2147484861" r:id="rId5"/>
    <p:sldLayoutId id="2147484862" r:id="rId6"/>
    <p:sldLayoutId id="2147484863" r:id="rId7"/>
    <p:sldLayoutId id="2147484864" r:id="rId8"/>
    <p:sldLayoutId id="2147484865" r:id="rId9"/>
    <p:sldLayoutId id="2147484866" r:id="rId10"/>
    <p:sldLayoutId id="2147484867" r:id="rId11"/>
    <p:sldLayoutId id="2147484868" r:id="rId12"/>
  </p:sldLayoutIdLst>
  <p:transition>
    <p:fade/>
  </p:transition>
  <p:hf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Trebuchet MS" pitchFamily="34" charset="0"/>
        </a:defRPr>
      </a:lvl2pPr>
      <a:lvl3pPr algn="l" rtl="0" eaLnBrk="0" fontAlgn="base" hangingPunct="0">
        <a:spcBef>
          <a:spcPct val="0"/>
        </a:spcBef>
        <a:spcAft>
          <a:spcPct val="0"/>
        </a:spcAft>
        <a:defRPr sz="3200" b="1">
          <a:solidFill>
            <a:schemeClr val="tx2"/>
          </a:solidFill>
          <a:latin typeface="Trebuchet MS" pitchFamily="34" charset="0"/>
        </a:defRPr>
      </a:lvl3pPr>
      <a:lvl4pPr algn="l" rtl="0" eaLnBrk="0" fontAlgn="base" hangingPunct="0">
        <a:spcBef>
          <a:spcPct val="0"/>
        </a:spcBef>
        <a:spcAft>
          <a:spcPct val="0"/>
        </a:spcAft>
        <a:defRPr sz="3200" b="1">
          <a:solidFill>
            <a:schemeClr val="tx2"/>
          </a:solidFill>
          <a:latin typeface="Trebuchet MS" pitchFamily="34" charset="0"/>
        </a:defRPr>
      </a:lvl4pPr>
      <a:lvl5pPr algn="l" rtl="0" eaLnBrk="0" fontAlgn="base" hangingPunct="0">
        <a:spcBef>
          <a:spcPct val="0"/>
        </a:spcBef>
        <a:spcAft>
          <a:spcPct val="0"/>
        </a:spcAft>
        <a:defRPr sz="3200" b="1">
          <a:solidFill>
            <a:schemeClr val="tx2"/>
          </a:solidFill>
          <a:latin typeface="Trebuchet MS" pitchFamily="34" charset="0"/>
        </a:defRPr>
      </a:lvl5pPr>
      <a:lvl6pPr marL="457200" algn="l" rtl="0" fontAlgn="base">
        <a:spcBef>
          <a:spcPct val="0"/>
        </a:spcBef>
        <a:spcAft>
          <a:spcPct val="0"/>
        </a:spcAft>
        <a:defRPr sz="3200" b="1">
          <a:solidFill>
            <a:schemeClr val="tx2"/>
          </a:solidFill>
          <a:latin typeface="Trebuchet MS" pitchFamily="34" charset="0"/>
        </a:defRPr>
      </a:lvl6pPr>
      <a:lvl7pPr marL="914400" algn="l" rtl="0" fontAlgn="base">
        <a:spcBef>
          <a:spcPct val="0"/>
        </a:spcBef>
        <a:spcAft>
          <a:spcPct val="0"/>
        </a:spcAft>
        <a:defRPr sz="3200" b="1">
          <a:solidFill>
            <a:schemeClr val="tx2"/>
          </a:solidFill>
          <a:latin typeface="Trebuchet MS" pitchFamily="34" charset="0"/>
        </a:defRPr>
      </a:lvl7pPr>
      <a:lvl8pPr marL="1371600" algn="l" rtl="0" fontAlgn="base">
        <a:spcBef>
          <a:spcPct val="0"/>
        </a:spcBef>
        <a:spcAft>
          <a:spcPct val="0"/>
        </a:spcAft>
        <a:defRPr sz="3200" b="1">
          <a:solidFill>
            <a:schemeClr val="tx2"/>
          </a:solidFill>
          <a:latin typeface="Trebuchet MS" pitchFamily="34" charset="0"/>
        </a:defRPr>
      </a:lvl8pPr>
      <a:lvl9pPr marL="1828800" algn="l" rtl="0" fontAlgn="base">
        <a:spcBef>
          <a:spcPct val="0"/>
        </a:spcBef>
        <a:spcAft>
          <a:spcPct val="0"/>
        </a:spcAft>
        <a:defRPr sz="3200" b="1">
          <a:solidFill>
            <a:schemeClr val="tx2"/>
          </a:solidFill>
          <a:latin typeface="Trebuchet MS" pitchFamily="34" charset="0"/>
        </a:defRPr>
      </a:lvl9pPr>
    </p:titleStyle>
    <p:bodyStyle>
      <a:lvl1pPr marL="342900" indent="-342900" algn="l" rtl="0" eaLnBrk="0" fontAlgn="base" hangingPunct="0">
        <a:spcBef>
          <a:spcPct val="20000"/>
        </a:spcBef>
        <a:spcAft>
          <a:spcPct val="0"/>
        </a:spcAft>
        <a:defRPr sz="2400" b="1">
          <a:solidFill>
            <a:schemeClr val="tx1"/>
          </a:solidFill>
          <a:latin typeface="+mn-lt"/>
          <a:ea typeface="+mn-ea"/>
          <a:cs typeface="+mn-cs"/>
        </a:defRPr>
      </a:lvl1pPr>
      <a:lvl2pPr marL="450850" indent="-222250" algn="l" rtl="0" eaLnBrk="0" fontAlgn="base" hangingPunct="0">
        <a:spcBef>
          <a:spcPct val="20000"/>
        </a:spcBef>
        <a:spcAft>
          <a:spcPct val="0"/>
        </a:spcAft>
        <a:buClr>
          <a:schemeClr val="tx2"/>
        </a:buClr>
        <a:buFont typeface="Wingdings" pitchFamily="2" charset="2"/>
        <a:buChar char="§"/>
        <a:defRPr sz="2400">
          <a:solidFill>
            <a:schemeClr val="tx1"/>
          </a:solidFill>
          <a:latin typeface="+mn-lt"/>
        </a:defRPr>
      </a:lvl2pPr>
      <a:lvl3pPr marL="858838" indent="-230188" algn="l" rtl="0" eaLnBrk="0" fontAlgn="base" hangingPunct="0">
        <a:spcBef>
          <a:spcPct val="20000"/>
        </a:spcBef>
        <a:spcAft>
          <a:spcPct val="0"/>
        </a:spcAft>
        <a:buClr>
          <a:schemeClr val="tx2"/>
        </a:buClr>
        <a:buFont typeface="Trebuchet MS" pitchFamily="34" charset="0"/>
        <a:buChar char="-"/>
        <a:defRPr sz="2200">
          <a:solidFill>
            <a:schemeClr val="tx1"/>
          </a:solidFill>
          <a:latin typeface="+mn-lt"/>
        </a:defRPr>
      </a:lvl3pPr>
      <a:lvl4pPr marL="1366838" indent="-228600" algn="l" rtl="0" eaLnBrk="0" fontAlgn="base" hangingPunct="0">
        <a:spcBef>
          <a:spcPct val="20000"/>
        </a:spcBef>
        <a:spcAft>
          <a:spcPct val="0"/>
        </a:spcAft>
        <a:buClr>
          <a:schemeClr val="tx2"/>
        </a:buClr>
        <a:buChar char="•"/>
        <a:defRPr sz="2200">
          <a:solidFill>
            <a:schemeClr val="tx1"/>
          </a:solidFill>
          <a:latin typeface="+mn-lt"/>
        </a:defRPr>
      </a:lvl4pPr>
      <a:lvl5pPr marL="2178050" indent="-228600" algn="l" rtl="0" eaLnBrk="0" fontAlgn="base" hangingPunct="0">
        <a:spcBef>
          <a:spcPct val="20000"/>
        </a:spcBef>
        <a:spcAft>
          <a:spcPct val="0"/>
        </a:spcAft>
        <a:buClr>
          <a:schemeClr val="tx2"/>
        </a:buClr>
        <a:buChar char="•"/>
        <a:defRPr sz="2200">
          <a:solidFill>
            <a:schemeClr val="tx1"/>
          </a:solidFill>
          <a:latin typeface="+mn-lt"/>
        </a:defRPr>
      </a:lvl5pPr>
      <a:lvl6pPr marL="2635250" indent="-228600" algn="l" rtl="0" fontAlgn="base">
        <a:spcBef>
          <a:spcPct val="20000"/>
        </a:spcBef>
        <a:spcAft>
          <a:spcPct val="0"/>
        </a:spcAft>
        <a:buClr>
          <a:schemeClr val="tx2"/>
        </a:buClr>
        <a:buChar char="•"/>
        <a:defRPr sz="2200">
          <a:solidFill>
            <a:schemeClr val="tx1"/>
          </a:solidFill>
          <a:latin typeface="+mn-lt"/>
        </a:defRPr>
      </a:lvl6pPr>
      <a:lvl7pPr marL="3092450" indent="-228600" algn="l" rtl="0" fontAlgn="base">
        <a:spcBef>
          <a:spcPct val="20000"/>
        </a:spcBef>
        <a:spcAft>
          <a:spcPct val="0"/>
        </a:spcAft>
        <a:buClr>
          <a:schemeClr val="tx2"/>
        </a:buClr>
        <a:buChar char="•"/>
        <a:defRPr sz="2200">
          <a:solidFill>
            <a:schemeClr val="tx1"/>
          </a:solidFill>
          <a:latin typeface="+mn-lt"/>
        </a:defRPr>
      </a:lvl7pPr>
      <a:lvl8pPr marL="3549650" indent="-228600" algn="l" rtl="0" fontAlgn="base">
        <a:spcBef>
          <a:spcPct val="20000"/>
        </a:spcBef>
        <a:spcAft>
          <a:spcPct val="0"/>
        </a:spcAft>
        <a:buClr>
          <a:schemeClr val="tx2"/>
        </a:buClr>
        <a:buChar char="•"/>
        <a:defRPr sz="2200">
          <a:solidFill>
            <a:schemeClr val="tx1"/>
          </a:solidFill>
          <a:latin typeface="+mn-lt"/>
        </a:defRPr>
      </a:lvl8pPr>
      <a:lvl9pPr marL="4006850" indent="-228600" algn="l" rtl="0" fontAlgn="base">
        <a:spcBef>
          <a:spcPct val="20000"/>
        </a:spcBef>
        <a:spcAft>
          <a:spcPct val="0"/>
        </a:spcAft>
        <a:buClr>
          <a:schemeClr val="tx2"/>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gray">
          <a:xfrm>
            <a:off x="990600" y="-12700"/>
            <a:ext cx="7848600" cy="117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gray">
          <a:xfrm>
            <a:off x="1028700" y="1371600"/>
            <a:ext cx="7239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25" name="Text Box 5"/>
          <p:cNvSpPr txBox="1">
            <a:spLocks noChangeArrowheads="1"/>
          </p:cNvSpPr>
          <p:nvPr/>
        </p:nvSpPr>
        <p:spPr bwMode="gray">
          <a:xfrm>
            <a:off x="7924800" y="6491288"/>
            <a:ext cx="7620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bg2"/>
                </a:solidFill>
                <a:latin typeface="Trebuchet MS" pitchFamily="34" charset="0"/>
                <a:ea typeface="ＭＳ Ｐゴシック"/>
                <a:cs typeface="ＭＳ Ｐゴシック"/>
              </a:defRPr>
            </a:lvl1pPr>
            <a:lvl2pPr marL="742950" indent="-285750" eaLnBrk="0" hangingPunct="0">
              <a:defRPr sz="2400">
                <a:solidFill>
                  <a:schemeClr val="bg2"/>
                </a:solidFill>
                <a:latin typeface="Trebuchet MS" pitchFamily="34" charset="0"/>
                <a:ea typeface="ＭＳ Ｐゴシック"/>
                <a:cs typeface="ＭＳ Ｐゴシック"/>
              </a:defRPr>
            </a:lvl2pPr>
            <a:lvl3pPr marL="1143000" indent="-228600" eaLnBrk="0" hangingPunct="0">
              <a:defRPr sz="2400">
                <a:solidFill>
                  <a:schemeClr val="bg2"/>
                </a:solidFill>
                <a:latin typeface="Trebuchet MS" pitchFamily="34" charset="0"/>
                <a:ea typeface="ＭＳ Ｐゴシック"/>
                <a:cs typeface="ＭＳ Ｐゴシック"/>
              </a:defRPr>
            </a:lvl3pPr>
            <a:lvl4pPr marL="1600200" indent="-228600" eaLnBrk="0" hangingPunct="0">
              <a:defRPr sz="2400">
                <a:solidFill>
                  <a:schemeClr val="bg2"/>
                </a:solidFill>
                <a:latin typeface="Trebuchet MS" pitchFamily="34" charset="0"/>
                <a:ea typeface="ＭＳ Ｐゴシック"/>
                <a:cs typeface="ＭＳ Ｐゴシック"/>
              </a:defRPr>
            </a:lvl4pPr>
            <a:lvl5pPr marL="2057400" indent="-228600" eaLnBrk="0" hangingPunct="0">
              <a:defRPr sz="2400">
                <a:solidFill>
                  <a:schemeClr val="bg2"/>
                </a:solidFill>
                <a:latin typeface="Trebuchet MS" pitchFamily="34" charset="0"/>
                <a:ea typeface="ＭＳ Ｐゴシック"/>
                <a:cs typeface="ＭＳ Ｐゴシック"/>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9pPr>
          </a:lstStyle>
          <a:p>
            <a:pPr algn="r" eaLnBrk="1" hangingPunct="1">
              <a:spcBef>
                <a:spcPct val="50000"/>
              </a:spcBef>
              <a:defRPr/>
            </a:pPr>
            <a:fld id="{613DA37D-4C36-4D45-9592-935F6B13872E}" type="slidenum">
              <a:rPr lang="en-US" sz="800" smtClean="0">
                <a:solidFill>
                  <a:srgbClr val="00728F"/>
                </a:solidFill>
              </a:rPr>
              <a:pPr algn="r" eaLnBrk="1" hangingPunct="1">
                <a:spcBef>
                  <a:spcPct val="50000"/>
                </a:spcBef>
                <a:defRPr/>
              </a:pPr>
              <a:t>‹#›</a:t>
            </a:fld>
            <a:endParaRPr lang="en-US" sz="800" dirty="0">
              <a:solidFill>
                <a:srgbClr val="00728F"/>
              </a:solidFill>
            </a:endParaRPr>
          </a:p>
        </p:txBody>
      </p:sp>
      <p:sp>
        <p:nvSpPr>
          <p:cNvPr id="19" name="Rectangle 11"/>
          <p:cNvSpPr>
            <a:spLocks noChangeArrowheads="1"/>
          </p:cNvSpPr>
          <p:nvPr userDrawn="1"/>
        </p:nvSpPr>
        <p:spPr bwMode="auto">
          <a:xfrm>
            <a:off x="0" y="6675438"/>
            <a:ext cx="9144000" cy="196850"/>
          </a:xfrm>
          <a:prstGeom prst="rect">
            <a:avLst/>
          </a:prstGeom>
          <a:solidFill>
            <a:srgbClr val="00728F"/>
          </a:solidFill>
          <a:ln>
            <a:noFill/>
          </a:ln>
        </p:spPr>
        <p:txBody>
          <a:bodyPr anchor="ct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algn="ctr" eaLnBrk="1" hangingPunct="1">
              <a:defRPr/>
            </a:pPr>
            <a:endParaRPr lang="en-US" altLang="en-US" sz="1800" dirty="0">
              <a:solidFill>
                <a:srgbClr val="575A5D"/>
              </a:solidFill>
              <a:latin typeface="Larissa Handwriting" pitchFamily="50" charset="0"/>
            </a:endParaRPr>
          </a:p>
        </p:txBody>
      </p:sp>
      <p:sp>
        <p:nvSpPr>
          <p:cNvPr id="50187" name="Text Box 11"/>
          <p:cNvSpPr txBox="1">
            <a:spLocks noChangeArrowheads="1"/>
          </p:cNvSpPr>
          <p:nvPr/>
        </p:nvSpPr>
        <p:spPr bwMode="auto">
          <a:xfrm>
            <a:off x="2514600" y="6461125"/>
            <a:ext cx="4883150" cy="214313"/>
          </a:xfrm>
          <a:prstGeom prst="rect">
            <a:avLst/>
          </a:prstGeom>
          <a:noFill/>
          <a:ln w="9525" algn="ctr">
            <a:noFill/>
            <a:miter lim="800000"/>
            <a:headEnd/>
            <a:tailEnd/>
          </a:ln>
          <a:effectLst/>
        </p:spPr>
        <p:txBody>
          <a:bodyPr wrap="none">
            <a:spAutoFit/>
          </a:bodyPr>
          <a:lstStyle>
            <a:lvl1pPr eaLnBrk="0" hangingPunct="0">
              <a:defRPr sz="2400">
                <a:solidFill>
                  <a:schemeClr val="bg2"/>
                </a:solidFill>
                <a:latin typeface="Trebuchet MS" pitchFamily="34" charset="0"/>
                <a:ea typeface="ＭＳ Ｐゴシック"/>
                <a:cs typeface="ＭＳ Ｐゴシック"/>
              </a:defRPr>
            </a:lvl1pPr>
            <a:lvl2pPr marL="742950" indent="-285750" eaLnBrk="0" hangingPunct="0">
              <a:defRPr sz="2400">
                <a:solidFill>
                  <a:schemeClr val="bg2"/>
                </a:solidFill>
                <a:latin typeface="Trebuchet MS" pitchFamily="34" charset="0"/>
                <a:ea typeface="ＭＳ Ｐゴシック"/>
                <a:cs typeface="ＭＳ Ｐゴシック"/>
              </a:defRPr>
            </a:lvl2pPr>
            <a:lvl3pPr marL="1143000" indent="-228600" eaLnBrk="0" hangingPunct="0">
              <a:defRPr sz="2400">
                <a:solidFill>
                  <a:schemeClr val="bg2"/>
                </a:solidFill>
                <a:latin typeface="Trebuchet MS" pitchFamily="34" charset="0"/>
                <a:ea typeface="ＭＳ Ｐゴシック"/>
                <a:cs typeface="ＭＳ Ｐゴシック"/>
              </a:defRPr>
            </a:lvl3pPr>
            <a:lvl4pPr marL="1600200" indent="-228600" eaLnBrk="0" hangingPunct="0">
              <a:defRPr sz="2400">
                <a:solidFill>
                  <a:schemeClr val="bg2"/>
                </a:solidFill>
                <a:latin typeface="Trebuchet MS" pitchFamily="34" charset="0"/>
                <a:ea typeface="ＭＳ Ｐゴシック"/>
                <a:cs typeface="ＭＳ Ｐゴシック"/>
              </a:defRPr>
            </a:lvl4pPr>
            <a:lvl5pPr marL="2057400" indent="-228600" eaLnBrk="0" hangingPunct="0">
              <a:defRPr sz="2400">
                <a:solidFill>
                  <a:schemeClr val="bg2"/>
                </a:solidFill>
                <a:latin typeface="Trebuchet MS" pitchFamily="34" charset="0"/>
                <a:ea typeface="ＭＳ Ｐゴシック"/>
                <a:cs typeface="ＭＳ Ｐゴシック"/>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a:cs typeface="ＭＳ Ｐゴシック"/>
              </a:defRPr>
            </a:lvl9pPr>
          </a:lstStyle>
          <a:p>
            <a:pPr algn="ctr" eaLnBrk="1" hangingPunct="1">
              <a:defRPr/>
            </a:pPr>
            <a:r>
              <a:rPr lang="en-US" sz="800" dirty="0">
                <a:solidFill>
                  <a:srgbClr val="575A5D"/>
                </a:solidFill>
              </a:rPr>
              <a:t>Proprietary and confidential. Not to be copied or redistributed without written consent from Medica®.</a:t>
            </a:r>
          </a:p>
        </p:txBody>
      </p:sp>
      <p:sp>
        <p:nvSpPr>
          <p:cNvPr id="1033" name="Rectangle 2"/>
          <p:cNvSpPr>
            <a:spLocks noChangeArrowheads="1"/>
          </p:cNvSpPr>
          <p:nvPr userDrawn="1"/>
        </p:nvSpPr>
        <p:spPr bwMode="auto">
          <a:xfrm>
            <a:off x="8686800" y="3048000"/>
            <a:ext cx="3429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sp>
        <p:nvSpPr>
          <p:cNvPr id="1034" name="Rectangle 3"/>
          <p:cNvSpPr>
            <a:spLocks noChangeArrowheads="1"/>
          </p:cNvSpPr>
          <p:nvPr userDrawn="1"/>
        </p:nvSpPr>
        <p:spPr bwMode="auto">
          <a:xfrm>
            <a:off x="-2590800" y="-1371600"/>
            <a:ext cx="60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sp>
        <p:nvSpPr>
          <p:cNvPr id="16" name="Rectangle 11"/>
          <p:cNvSpPr>
            <a:spLocks noChangeArrowheads="1"/>
          </p:cNvSpPr>
          <p:nvPr userDrawn="1"/>
        </p:nvSpPr>
        <p:spPr bwMode="auto">
          <a:xfrm>
            <a:off x="0" y="0"/>
            <a:ext cx="9144000" cy="196850"/>
          </a:xfrm>
          <a:prstGeom prst="rect">
            <a:avLst/>
          </a:prstGeom>
          <a:solidFill>
            <a:srgbClr val="575A5D"/>
          </a:solidFill>
          <a:ln>
            <a:noFill/>
          </a:ln>
        </p:spPr>
        <p:txBody>
          <a:bodyPr anchor="ct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algn="ctr" eaLnBrk="1" hangingPunct="1">
              <a:defRPr/>
            </a:pPr>
            <a:endParaRPr lang="en-US" altLang="en-US" sz="1800" dirty="0">
              <a:solidFill>
                <a:srgbClr val="575A5D"/>
              </a:solidFill>
              <a:latin typeface="Larissa Handwriting" pitchFamily="50" charset="0"/>
            </a:endParaRPr>
          </a:p>
        </p:txBody>
      </p:sp>
      <p:sp>
        <p:nvSpPr>
          <p:cNvPr id="1035" name="Right Triangle 13"/>
          <p:cNvSpPr>
            <a:spLocks noChangeArrowheads="1"/>
          </p:cNvSpPr>
          <p:nvPr userDrawn="1"/>
        </p:nvSpPr>
        <p:spPr bwMode="auto">
          <a:xfrm rot="10800000">
            <a:off x="7239000" y="0"/>
            <a:ext cx="1905000" cy="1773238"/>
          </a:xfrm>
          <a:prstGeom prst="rtTriangle">
            <a:avLst/>
          </a:prstGeom>
          <a:solidFill>
            <a:srgbClr val="00728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rebuchet MS" pitchFamily="34" charset="0"/>
                <a:ea typeface="ＭＳ Ｐゴシック" pitchFamily="34" charset="-128"/>
              </a:defRPr>
            </a:lvl1pPr>
            <a:lvl2pPr marL="742950" indent="-285750" eaLnBrk="0" hangingPunct="0">
              <a:defRPr sz="2400">
                <a:solidFill>
                  <a:schemeClr val="bg2"/>
                </a:solidFill>
                <a:latin typeface="Trebuchet MS" pitchFamily="34" charset="0"/>
                <a:ea typeface="ＭＳ Ｐゴシック" pitchFamily="34" charset="-128"/>
              </a:defRPr>
            </a:lvl2pPr>
            <a:lvl3pPr marL="1143000" indent="-228600" eaLnBrk="0" hangingPunct="0">
              <a:defRPr sz="2400">
                <a:solidFill>
                  <a:schemeClr val="bg2"/>
                </a:solidFill>
                <a:latin typeface="Trebuchet MS" pitchFamily="34" charset="0"/>
                <a:ea typeface="ＭＳ Ｐゴシック" pitchFamily="34" charset="-128"/>
              </a:defRPr>
            </a:lvl3pPr>
            <a:lvl4pPr marL="1600200" indent="-228600" eaLnBrk="0" hangingPunct="0">
              <a:defRPr sz="2400">
                <a:solidFill>
                  <a:schemeClr val="bg2"/>
                </a:solidFill>
                <a:latin typeface="Trebuchet MS" pitchFamily="34" charset="0"/>
                <a:ea typeface="ＭＳ Ｐゴシック" pitchFamily="34" charset="-128"/>
              </a:defRPr>
            </a:lvl4pPr>
            <a:lvl5pPr marL="2057400" indent="-228600" eaLnBrk="0" hangingPunct="0">
              <a:defRPr sz="2400">
                <a:solidFill>
                  <a:schemeClr val="bg2"/>
                </a:solidFill>
                <a:latin typeface="Trebuchet MS" pitchFamily="34" charset="0"/>
                <a:ea typeface="ＭＳ Ｐゴシック" pitchFamily="34" charset="-128"/>
              </a:defRPr>
            </a:lvl5pPr>
            <a:lvl6pPr marL="25146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6pPr>
            <a:lvl7pPr marL="29718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7pPr>
            <a:lvl8pPr marL="34290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8pPr>
            <a:lvl9pPr marL="3886200" indent="-228600" eaLnBrk="0" fontAlgn="base" hangingPunct="0">
              <a:spcBef>
                <a:spcPct val="0"/>
              </a:spcBef>
              <a:spcAft>
                <a:spcPct val="0"/>
              </a:spcAft>
              <a:defRPr sz="2400">
                <a:solidFill>
                  <a:schemeClr val="bg2"/>
                </a:solidFill>
                <a:latin typeface="Trebuchet MS" pitchFamily="34" charset="0"/>
                <a:ea typeface="ＭＳ Ｐゴシック" pitchFamily="34" charset="-128"/>
              </a:defRPr>
            </a:lvl9pPr>
          </a:lstStyle>
          <a:p>
            <a:pPr eaLnBrk="1" hangingPunct="1">
              <a:defRPr/>
            </a:pPr>
            <a:endParaRPr lang="en-US" altLang="en-US" dirty="0">
              <a:solidFill>
                <a:srgbClr val="8B8079"/>
              </a:solidFill>
            </a:endParaRPr>
          </a:p>
        </p:txBody>
      </p:sp>
      <p:pic>
        <p:nvPicPr>
          <p:cNvPr id="2" name="Picture 4"/>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153400" y="441325"/>
            <a:ext cx="8763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2578723"/>
      </p:ext>
    </p:extLst>
  </p:cSld>
  <p:clrMap bg1="lt1" tx1="dk1" bg2="lt2" tx2="dk2" accent1="accent1" accent2="accent2" accent3="accent3" accent4="accent4" accent5="accent5" accent6="accent6" hlink="hlink" folHlink="folHlink"/>
  <p:sldLayoutIdLst>
    <p:sldLayoutId id="2147484870" r:id="rId1"/>
    <p:sldLayoutId id="2147484871" r:id="rId2"/>
    <p:sldLayoutId id="2147484872" r:id="rId3"/>
    <p:sldLayoutId id="2147484873" r:id="rId4"/>
    <p:sldLayoutId id="2147484874" r:id="rId5"/>
  </p:sldLayoutIdLst>
  <p:transition>
    <p:fade/>
  </p:transition>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rebuchet MS" pitchFamily="34" charset="0"/>
        </a:defRPr>
      </a:lvl2pPr>
      <a:lvl3pPr algn="l" rtl="0" eaLnBrk="0" fontAlgn="base" hangingPunct="0">
        <a:spcBef>
          <a:spcPct val="0"/>
        </a:spcBef>
        <a:spcAft>
          <a:spcPct val="0"/>
        </a:spcAft>
        <a:defRPr sz="3200">
          <a:solidFill>
            <a:schemeClr val="tx2"/>
          </a:solidFill>
          <a:latin typeface="Trebuchet MS" pitchFamily="34" charset="0"/>
        </a:defRPr>
      </a:lvl3pPr>
      <a:lvl4pPr algn="l" rtl="0" eaLnBrk="0" fontAlgn="base" hangingPunct="0">
        <a:spcBef>
          <a:spcPct val="0"/>
        </a:spcBef>
        <a:spcAft>
          <a:spcPct val="0"/>
        </a:spcAft>
        <a:defRPr sz="3200">
          <a:solidFill>
            <a:schemeClr val="tx2"/>
          </a:solidFill>
          <a:latin typeface="Trebuchet MS" pitchFamily="34" charset="0"/>
        </a:defRPr>
      </a:lvl4pPr>
      <a:lvl5pPr algn="l" rtl="0" eaLnBrk="0" fontAlgn="base" hangingPunct="0">
        <a:spcBef>
          <a:spcPct val="0"/>
        </a:spcBef>
        <a:spcAft>
          <a:spcPct val="0"/>
        </a:spcAft>
        <a:defRPr sz="3200">
          <a:solidFill>
            <a:schemeClr val="tx2"/>
          </a:solidFill>
          <a:latin typeface="Trebuchet MS" pitchFamily="34" charset="0"/>
        </a:defRPr>
      </a:lvl5pPr>
      <a:lvl6pPr marL="457200" algn="l" rtl="0" fontAlgn="base">
        <a:spcBef>
          <a:spcPct val="0"/>
        </a:spcBef>
        <a:spcAft>
          <a:spcPct val="0"/>
        </a:spcAft>
        <a:defRPr sz="3200" b="1">
          <a:solidFill>
            <a:schemeClr val="tx2"/>
          </a:solidFill>
          <a:latin typeface="Trebuchet MS" pitchFamily="34" charset="0"/>
        </a:defRPr>
      </a:lvl6pPr>
      <a:lvl7pPr marL="914400" algn="l" rtl="0" fontAlgn="base">
        <a:spcBef>
          <a:spcPct val="0"/>
        </a:spcBef>
        <a:spcAft>
          <a:spcPct val="0"/>
        </a:spcAft>
        <a:defRPr sz="3200" b="1">
          <a:solidFill>
            <a:schemeClr val="tx2"/>
          </a:solidFill>
          <a:latin typeface="Trebuchet MS" pitchFamily="34" charset="0"/>
        </a:defRPr>
      </a:lvl7pPr>
      <a:lvl8pPr marL="1371600" algn="l" rtl="0" fontAlgn="base">
        <a:spcBef>
          <a:spcPct val="0"/>
        </a:spcBef>
        <a:spcAft>
          <a:spcPct val="0"/>
        </a:spcAft>
        <a:defRPr sz="3200" b="1">
          <a:solidFill>
            <a:schemeClr val="tx2"/>
          </a:solidFill>
          <a:latin typeface="Trebuchet MS" pitchFamily="34" charset="0"/>
        </a:defRPr>
      </a:lvl8pPr>
      <a:lvl9pPr marL="1828800" algn="l" rtl="0" fontAlgn="base">
        <a:spcBef>
          <a:spcPct val="0"/>
        </a:spcBef>
        <a:spcAft>
          <a:spcPct val="0"/>
        </a:spcAft>
        <a:defRPr sz="3200" b="1">
          <a:solidFill>
            <a:schemeClr val="tx2"/>
          </a:solidFill>
          <a:latin typeface="Trebuchet MS" pitchFamily="34" charset="0"/>
        </a:defRPr>
      </a:lvl9pPr>
    </p:titleStyle>
    <p:bodyStyle>
      <a:lvl1pPr marL="342900" indent="-342900" algn="l" rtl="0" eaLnBrk="0" fontAlgn="base" hangingPunct="0">
        <a:spcBef>
          <a:spcPct val="20000"/>
        </a:spcBef>
        <a:spcAft>
          <a:spcPct val="0"/>
        </a:spcAft>
        <a:defRPr sz="2400" b="1">
          <a:solidFill>
            <a:schemeClr val="tx1"/>
          </a:solidFill>
          <a:latin typeface="+mn-lt"/>
          <a:ea typeface="+mn-ea"/>
          <a:cs typeface="+mn-cs"/>
        </a:defRPr>
      </a:lvl1pPr>
      <a:lvl2pPr marL="450850" indent="-222250" algn="l" rtl="0" eaLnBrk="0" fontAlgn="base" hangingPunct="0">
        <a:spcBef>
          <a:spcPct val="20000"/>
        </a:spcBef>
        <a:spcAft>
          <a:spcPct val="0"/>
        </a:spcAft>
        <a:buClr>
          <a:schemeClr val="tx2"/>
        </a:buClr>
        <a:buFont typeface="Wingdings" pitchFamily="2" charset="2"/>
        <a:buChar char="§"/>
        <a:defRPr sz="2400">
          <a:solidFill>
            <a:schemeClr val="tx1"/>
          </a:solidFill>
          <a:latin typeface="+mn-lt"/>
        </a:defRPr>
      </a:lvl2pPr>
      <a:lvl3pPr marL="909638" indent="-230188" algn="l" rtl="0" eaLnBrk="0" fontAlgn="base" hangingPunct="0">
        <a:spcBef>
          <a:spcPct val="20000"/>
        </a:spcBef>
        <a:spcAft>
          <a:spcPct val="0"/>
        </a:spcAft>
        <a:buClr>
          <a:schemeClr val="tx2"/>
        </a:buClr>
        <a:buFont typeface="Trebuchet MS" pitchFamily="34" charset="0"/>
        <a:buChar char="-"/>
        <a:defRPr sz="2200">
          <a:solidFill>
            <a:schemeClr val="tx1"/>
          </a:solidFill>
          <a:latin typeface="+mn-lt"/>
        </a:defRPr>
      </a:lvl3pPr>
      <a:lvl4pPr marL="1366838" indent="-228600" algn="l" rtl="0" eaLnBrk="0" fontAlgn="base" hangingPunct="0">
        <a:spcBef>
          <a:spcPct val="20000"/>
        </a:spcBef>
        <a:spcAft>
          <a:spcPct val="0"/>
        </a:spcAft>
        <a:buClr>
          <a:schemeClr val="tx2"/>
        </a:buClr>
        <a:buChar char="•"/>
        <a:defRPr sz="2200">
          <a:solidFill>
            <a:schemeClr val="tx1"/>
          </a:solidFill>
          <a:latin typeface="+mn-lt"/>
        </a:defRPr>
      </a:lvl4pPr>
      <a:lvl5pPr marL="2178050" indent="-228600" algn="l" rtl="0" eaLnBrk="0" fontAlgn="base" hangingPunct="0">
        <a:spcBef>
          <a:spcPct val="20000"/>
        </a:spcBef>
        <a:spcAft>
          <a:spcPct val="0"/>
        </a:spcAft>
        <a:buClr>
          <a:schemeClr val="tx2"/>
        </a:buClr>
        <a:buChar char="•"/>
        <a:defRPr sz="2200">
          <a:solidFill>
            <a:schemeClr val="tx1"/>
          </a:solidFill>
          <a:latin typeface="+mn-lt"/>
        </a:defRPr>
      </a:lvl5pPr>
      <a:lvl6pPr marL="2635250" indent="-228600" algn="l" rtl="0" fontAlgn="base">
        <a:spcBef>
          <a:spcPct val="20000"/>
        </a:spcBef>
        <a:spcAft>
          <a:spcPct val="0"/>
        </a:spcAft>
        <a:buClr>
          <a:schemeClr val="tx2"/>
        </a:buClr>
        <a:buChar char="•"/>
        <a:defRPr sz="2200">
          <a:solidFill>
            <a:schemeClr val="tx1"/>
          </a:solidFill>
          <a:latin typeface="+mn-lt"/>
        </a:defRPr>
      </a:lvl6pPr>
      <a:lvl7pPr marL="3092450" indent="-228600" algn="l" rtl="0" fontAlgn="base">
        <a:spcBef>
          <a:spcPct val="20000"/>
        </a:spcBef>
        <a:spcAft>
          <a:spcPct val="0"/>
        </a:spcAft>
        <a:buClr>
          <a:schemeClr val="tx2"/>
        </a:buClr>
        <a:buChar char="•"/>
        <a:defRPr sz="2200">
          <a:solidFill>
            <a:schemeClr val="tx1"/>
          </a:solidFill>
          <a:latin typeface="+mn-lt"/>
        </a:defRPr>
      </a:lvl7pPr>
      <a:lvl8pPr marL="3549650" indent="-228600" algn="l" rtl="0" fontAlgn="base">
        <a:spcBef>
          <a:spcPct val="20000"/>
        </a:spcBef>
        <a:spcAft>
          <a:spcPct val="0"/>
        </a:spcAft>
        <a:buClr>
          <a:schemeClr val="tx2"/>
        </a:buClr>
        <a:buChar char="•"/>
        <a:defRPr sz="2200">
          <a:solidFill>
            <a:schemeClr val="tx1"/>
          </a:solidFill>
          <a:latin typeface="+mn-lt"/>
        </a:defRPr>
      </a:lvl8pPr>
      <a:lvl9pPr marL="4006850" indent="-228600" algn="l" rtl="0" fontAlgn="base">
        <a:spcBef>
          <a:spcPct val="20000"/>
        </a:spcBef>
        <a:spcAft>
          <a:spcPct val="0"/>
        </a:spcAft>
        <a:buClr>
          <a:schemeClr val="tx2"/>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8686800" y="2286000"/>
            <a:ext cx="457200" cy="914400"/>
          </a:xfrm>
          <a:prstGeom prst="rect">
            <a:avLst/>
          </a:prstGeom>
          <a:solidFill>
            <a:schemeClr val="tx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dirty="0">
              <a:solidFill>
                <a:srgbClr val="575A5D"/>
              </a:solidFill>
              <a:latin typeface="Larissa Handwriting" pitchFamily="50" charset="0"/>
              <a:ea typeface="ＭＳ Ｐゴシック" pitchFamily="34" charset="-128"/>
            </a:endParaRPr>
          </a:p>
        </p:txBody>
      </p:sp>
      <p:sp>
        <p:nvSpPr>
          <p:cNvPr id="13315" name="Rectangle 2"/>
          <p:cNvSpPr>
            <a:spLocks noGrp="1" noChangeArrowheads="1"/>
          </p:cNvSpPr>
          <p:nvPr>
            <p:ph type="title"/>
          </p:nvPr>
        </p:nvSpPr>
        <p:spPr bwMode="auto">
          <a:xfrm>
            <a:off x="914400" y="0"/>
            <a:ext cx="7848600" cy="117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3316" name="Rectangle 3"/>
          <p:cNvSpPr>
            <a:spLocks noGrp="1" noChangeArrowheads="1"/>
          </p:cNvSpPr>
          <p:nvPr>
            <p:ph type="body" idx="1"/>
          </p:nvPr>
        </p:nvSpPr>
        <p:spPr bwMode="auto">
          <a:xfrm>
            <a:off x="914400" y="1524000"/>
            <a:ext cx="7772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25" name="Text Box 5"/>
          <p:cNvSpPr txBox="1">
            <a:spLocks noChangeArrowheads="1"/>
          </p:cNvSpPr>
          <p:nvPr/>
        </p:nvSpPr>
        <p:spPr bwMode="gray">
          <a:xfrm>
            <a:off x="7924800" y="6553200"/>
            <a:ext cx="7620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fld id="{053FFC7C-F77E-41C1-9740-803337E918E7}" type="slidenum">
              <a:rPr lang="en-US" altLang="en-US" sz="800" smtClean="0">
                <a:solidFill>
                  <a:srgbClr val="00728F"/>
                </a:solidFill>
                <a:latin typeface="Trebuchet MS" pitchFamily="34" charset="0"/>
                <a:ea typeface="ＭＳ Ｐゴシック" pitchFamily="34" charset="-128"/>
              </a:rPr>
              <a:pPr algn="r" eaLnBrk="1" hangingPunct="1">
                <a:spcBef>
                  <a:spcPct val="50000"/>
                </a:spcBef>
                <a:defRPr/>
              </a:pPr>
              <a:t>‹#›</a:t>
            </a:fld>
            <a:endParaRPr lang="en-US" altLang="en-US" sz="800" dirty="0">
              <a:solidFill>
                <a:srgbClr val="00728F"/>
              </a:solidFill>
              <a:latin typeface="Trebuchet MS" pitchFamily="34" charset="0"/>
              <a:ea typeface="ＭＳ Ｐゴシック" pitchFamily="34" charset="-128"/>
            </a:endParaRPr>
          </a:p>
        </p:txBody>
      </p:sp>
      <p:sp>
        <p:nvSpPr>
          <p:cNvPr id="1030" name="Rectangle 6"/>
          <p:cNvSpPr>
            <a:spLocks noChangeArrowheads="1"/>
          </p:cNvSpPr>
          <p:nvPr/>
        </p:nvSpPr>
        <p:spPr bwMode="auto">
          <a:xfrm>
            <a:off x="8915400" y="1752600"/>
            <a:ext cx="228600" cy="3124200"/>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dirty="0">
              <a:solidFill>
                <a:srgbClr val="575A5D"/>
              </a:solidFill>
              <a:latin typeface="Larissa Handwriting" pitchFamily="50" charset="0"/>
              <a:ea typeface="ＭＳ Ｐゴシック" pitchFamily="34" charset="-128"/>
            </a:endParaRPr>
          </a:p>
        </p:txBody>
      </p:sp>
      <p:sp>
        <p:nvSpPr>
          <p:cNvPr id="1031" name="Rectangle 7"/>
          <p:cNvSpPr>
            <a:spLocks noChangeArrowheads="1"/>
          </p:cNvSpPr>
          <p:nvPr/>
        </p:nvSpPr>
        <p:spPr bwMode="auto">
          <a:xfrm>
            <a:off x="0" y="2743200"/>
            <a:ext cx="228600" cy="3124200"/>
          </a:xfrm>
          <a:prstGeom prst="rect">
            <a:avLst/>
          </a:prstGeom>
          <a:solidFill>
            <a:schemeClr val="tx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dirty="0">
              <a:solidFill>
                <a:srgbClr val="575A5D"/>
              </a:solidFill>
              <a:latin typeface="Larissa Handwriting" pitchFamily="50" charset="0"/>
              <a:ea typeface="ＭＳ Ｐゴシック" pitchFamily="34" charset="-128"/>
            </a:endParaRPr>
          </a:p>
        </p:txBody>
      </p:sp>
      <p:pic>
        <p:nvPicPr>
          <p:cNvPr id="1332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6400800"/>
            <a:ext cx="838200" cy="13811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7" name="Text Box 11"/>
          <p:cNvSpPr txBox="1">
            <a:spLocks noChangeArrowheads="1"/>
          </p:cNvSpPr>
          <p:nvPr userDrawn="1"/>
        </p:nvSpPr>
        <p:spPr bwMode="auto">
          <a:xfrm>
            <a:off x="1998663" y="6570663"/>
            <a:ext cx="5492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900" dirty="0">
                <a:solidFill>
                  <a:srgbClr val="8B8079"/>
                </a:solidFill>
                <a:latin typeface="Trebuchet MS" pitchFamily="34" charset="0"/>
                <a:ea typeface="ＭＳ Ｐゴシック" pitchFamily="34" charset="-128"/>
              </a:rPr>
              <a:t>Proprietary and confidential. Not to be copied or redistributed without written consent from </a:t>
            </a:r>
            <a:r>
              <a:rPr lang="en-US" altLang="en-US" sz="900" dirty="0" err="1">
                <a:solidFill>
                  <a:srgbClr val="8B8079"/>
                </a:solidFill>
                <a:latin typeface="Trebuchet MS" pitchFamily="34" charset="0"/>
                <a:ea typeface="ＭＳ Ｐゴシック" pitchFamily="34" charset="-128"/>
              </a:rPr>
              <a:t>Medica</a:t>
            </a:r>
            <a:r>
              <a:rPr lang="en-US" altLang="en-US" sz="900" dirty="0">
                <a:solidFill>
                  <a:srgbClr val="8B8079"/>
                </a:solidFill>
                <a:latin typeface="Trebuchet MS" pitchFamily="34" charset="0"/>
                <a:ea typeface="ＭＳ Ｐゴシック" pitchFamily="34" charset="-128"/>
              </a:rPr>
              <a:t>®.</a:t>
            </a:r>
            <a:endParaRPr lang="en-US" altLang="en-US" dirty="0">
              <a:solidFill>
                <a:srgbClr val="575A5D"/>
              </a:solidFill>
              <a:latin typeface="Larissa Handwriting" pitchFamily="50" charset="0"/>
              <a:ea typeface="ＭＳ Ｐゴシック" pitchFamily="34" charset="-128"/>
            </a:endParaRPr>
          </a:p>
        </p:txBody>
      </p:sp>
    </p:spTree>
    <p:extLst>
      <p:ext uri="{BB962C8B-B14F-4D97-AF65-F5344CB8AC3E}">
        <p14:creationId xmlns:p14="http://schemas.microsoft.com/office/powerpoint/2010/main" val="2624661323"/>
      </p:ext>
    </p:extLst>
  </p:cSld>
  <p:clrMap bg1="lt1" tx1="dk1" bg2="lt2" tx2="dk2" accent1="accent1" accent2="accent2" accent3="accent3" accent4="accent4" accent5="accent5" accent6="accent6" hlink="hlink" folHlink="folHlink"/>
  <p:sldLayoutIdLst>
    <p:sldLayoutId id="2147484876" r:id="rId1"/>
    <p:sldLayoutId id="2147484877" r:id="rId2"/>
    <p:sldLayoutId id="2147484878" r:id="rId3"/>
    <p:sldLayoutId id="2147484879" r:id="rId4"/>
    <p:sldLayoutId id="2147484880" r:id="rId5"/>
    <p:sldLayoutId id="2147484881" r:id="rId6"/>
    <p:sldLayoutId id="2147484882" r:id="rId7"/>
  </p:sldLayoutIdLst>
  <p:transition>
    <p:fade/>
  </p:transition>
  <p:hf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Trebuchet MS" pitchFamily="34" charset="0"/>
        </a:defRPr>
      </a:lvl2pPr>
      <a:lvl3pPr algn="l" rtl="0" eaLnBrk="0" fontAlgn="base" hangingPunct="0">
        <a:spcBef>
          <a:spcPct val="0"/>
        </a:spcBef>
        <a:spcAft>
          <a:spcPct val="0"/>
        </a:spcAft>
        <a:defRPr sz="3200" b="1">
          <a:solidFill>
            <a:schemeClr val="tx2"/>
          </a:solidFill>
          <a:latin typeface="Trebuchet MS" pitchFamily="34" charset="0"/>
        </a:defRPr>
      </a:lvl3pPr>
      <a:lvl4pPr algn="l" rtl="0" eaLnBrk="0" fontAlgn="base" hangingPunct="0">
        <a:spcBef>
          <a:spcPct val="0"/>
        </a:spcBef>
        <a:spcAft>
          <a:spcPct val="0"/>
        </a:spcAft>
        <a:defRPr sz="3200" b="1">
          <a:solidFill>
            <a:schemeClr val="tx2"/>
          </a:solidFill>
          <a:latin typeface="Trebuchet MS" pitchFamily="34" charset="0"/>
        </a:defRPr>
      </a:lvl4pPr>
      <a:lvl5pPr algn="l" rtl="0" eaLnBrk="0" fontAlgn="base" hangingPunct="0">
        <a:spcBef>
          <a:spcPct val="0"/>
        </a:spcBef>
        <a:spcAft>
          <a:spcPct val="0"/>
        </a:spcAft>
        <a:defRPr sz="3200" b="1">
          <a:solidFill>
            <a:schemeClr val="tx2"/>
          </a:solidFill>
          <a:latin typeface="Trebuchet MS" pitchFamily="34" charset="0"/>
        </a:defRPr>
      </a:lvl5pPr>
      <a:lvl6pPr marL="457200" algn="l" rtl="0" fontAlgn="base">
        <a:spcBef>
          <a:spcPct val="0"/>
        </a:spcBef>
        <a:spcAft>
          <a:spcPct val="0"/>
        </a:spcAft>
        <a:defRPr sz="3200" b="1">
          <a:solidFill>
            <a:schemeClr val="tx2"/>
          </a:solidFill>
          <a:latin typeface="Trebuchet MS" pitchFamily="34" charset="0"/>
        </a:defRPr>
      </a:lvl6pPr>
      <a:lvl7pPr marL="914400" algn="l" rtl="0" fontAlgn="base">
        <a:spcBef>
          <a:spcPct val="0"/>
        </a:spcBef>
        <a:spcAft>
          <a:spcPct val="0"/>
        </a:spcAft>
        <a:defRPr sz="3200" b="1">
          <a:solidFill>
            <a:schemeClr val="tx2"/>
          </a:solidFill>
          <a:latin typeface="Trebuchet MS" pitchFamily="34" charset="0"/>
        </a:defRPr>
      </a:lvl7pPr>
      <a:lvl8pPr marL="1371600" algn="l" rtl="0" fontAlgn="base">
        <a:spcBef>
          <a:spcPct val="0"/>
        </a:spcBef>
        <a:spcAft>
          <a:spcPct val="0"/>
        </a:spcAft>
        <a:defRPr sz="3200" b="1">
          <a:solidFill>
            <a:schemeClr val="tx2"/>
          </a:solidFill>
          <a:latin typeface="Trebuchet MS" pitchFamily="34" charset="0"/>
        </a:defRPr>
      </a:lvl8pPr>
      <a:lvl9pPr marL="1828800" algn="l" rtl="0" fontAlgn="base">
        <a:spcBef>
          <a:spcPct val="0"/>
        </a:spcBef>
        <a:spcAft>
          <a:spcPct val="0"/>
        </a:spcAft>
        <a:defRPr sz="3200" b="1">
          <a:solidFill>
            <a:schemeClr val="tx2"/>
          </a:solidFill>
          <a:latin typeface="Trebuchet MS" pitchFamily="34" charset="0"/>
        </a:defRPr>
      </a:lvl9pPr>
    </p:titleStyle>
    <p:bodyStyle>
      <a:lvl1pPr marL="342900" indent="-342900" algn="l" rtl="0" eaLnBrk="0" fontAlgn="base" hangingPunct="0">
        <a:spcBef>
          <a:spcPct val="20000"/>
        </a:spcBef>
        <a:spcAft>
          <a:spcPct val="0"/>
        </a:spcAft>
        <a:defRPr sz="2400" b="1">
          <a:solidFill>
            <a:schemeClr val="tx1"/>
          </a:solidFill>
          <a:latin typeface="+mn-lt"/>
          <a:ea typeface="+mn-ea"/>
          <a:cs typeface="+mn-cs"/>
        </a:defRPr>
      </a:lvl1pPr>
      <a:lvl2pPr marL="457200" indent="-222250" algn="l" rtl="0" eaLnBrk="0" fontAlgn="base" hangingPunct="0">
        <a:spcBef>
          <a:spcPct val="20000"/>
        </a:spcBef>
        <a:spcAft>
          <a:spcPct val="0"/>
        </a:spcAft>
        <a:buClr>
          <a:schemeClr val="tx2"/>
        </a:buClr>
        <a:buFont typeface="Wingdings" pitchFamily="2" charset="2"/>
        <a:buChar char="§"/>
        <a:defRPr sz="2400">
          <a:solidFill>
            <a:schemeClr val="tx1"/>
          </a:solidFill>
          <a:latin typeface="+mn-lt"/>
        </a:defRPr>
      </a:lvl2pPr>
      <a:lvl3pPr marL="914400" indent="-230188" algn="l" rtl="0" eaLnBrk="0" fontAlgn="base" hangingPunct="0">
        <a:spcBef>
          <a:spcPct val="20000"/>
        </a:spcBef>
        <a:spcAft>
          <a:spcPct val="0"/>
        </a:spcAft>
        <a:buClr>
          <a:schemeClr val="tx2"/>
        </a:buClr>
        <a:buFont typeface="Arial" pitchFamily="34" charset="0"/>
        <a:buChar char="-"/>
        <a:defRPr sz="2200">
          <a:solidFill>
            <a:schemeClr val="tx1"/>
          </a:solidFill>
          <a:latin typeface="+mn-lt"/>
        </a:defRPr>
      </a:lvl3pPr>
      <a:lvl4pPr marL="1366838" indent="-228600" algn="l" rtl="0" eaLnBrk="0" fontAlgn="base" hangingPunct="0">
        <a:spcBef>
          <a:spcPct val="20000"/>
        </a:spcBef>
        <a:spcAft>
          <a:spcPct val="0"/>
        </a:spcAft>
        <a:buClr>
          <a:schemeClr val="tx2"/>
        </a:buClr>
        <a:buChar char="•"/>
        <a:defRPr sz="2200">
          <a:solidFill>
            <a:schemeClr val="tx1"/>
          </a:solidFill>
          <a:latin typeface="+mn-lt"/>
        </a:defRPr>
      </a:lvl4pPr>
      <a:lvl5pPr marL="2178050" indent="-228600" algn="l" rtl="0" eaLnBrk="0" fontAlgn="base" hangingPunct="0">
        <a:spcBef>
          <a:spcPct val="20000"/>
        </a:spcBef>
        <a:spcAft>
          <a:spcPct val="0"/>
        </a:spcAft>
        <a:buClr>
          <a:schemeClr val="tx2"/>
        </a:buClr>
        <a:buChar char="•"/>
        <a:defRPr sz="2200">
          <a:solidFill>
            <a:schemeClr val="tx1"/>
          </a:solidFill>
          <a:latin typeface="+mn-lt"/>
        </a:defRPr>
      </a:lvl5pPr>
      <a:lvl6pPr marL="2635250" indent="-228600" algn="l" rtl="0" fontAlgn="base">
        <a:spcBef>
          <a:spcPct val="20000"/>
        </a:spcBef>
        <a:spcAft>
          <a:spcPct val="0"/>
        </a:spcAft>
        <a:buClr>
          <a:schemeClr val="tx2"/>
        </a:buClr>
        <a:buChar char="•"/>
        <a:defRPr sz="2200">
          <a:solidFill>
            <a:schemeClr val="tx1"/>
          </a:solidFill>
          <a:latin typeface="+mn-lt"/>
        </a:defRPr>
      </a:lvl6pPr>
      <a:lvl7pPr marL="3092450" indent="-228600" algn="l" rtl="0" fontAlgn="base">
        <a:spcBef>
          <a:spcPct val="20000"/>
        </a:spcBef>
        <a:spcAft>
          <a:spcPct val="0"/>
        </a:spcAft>
        <a:buClr>
          <a:schemeClr val="tx2"/>
        </a:buClr>
        <a:buChar char="•"/>
        <a:defRPr sz="2200">
          <a:solidFill>
            <a:schemeClr val="tx1"/>
          </a:solidFill>
          <a:latin typeface="+mn-lt"/>
        </a:defRPr>
      </a:lvl7pPr>
      <a:lvl8pPr marL="3549650" indent="-228600" algn="l" rtl="0" fontAlgn="base">
        <a:spcBef>
          <a:spcPct val="20000"/>
        </a:spcBef>
        <a:spcAft>
          <a:spcPct val="0"/>
        </a:spcAft>
        <a:buClr>
          <a:schemeClr val="tx2"/>
        </a:buClr>
        <a:buChar char="•"/>
        <a:defRPr sz="2200">
          <a:solidFill>
            <a:schemeClr val="tx1"/>
          </a:solidFill>
          <a:latin typeface="+mn-lt"/>
        </a:defRPr>
      </a:lvl8pPr>
      <a:lvl9pPr marL="4006850" indent="-228600" algn="l" rtl="0" fontAlgn="base">
        <a:spcBef>
          <a:spcPct val="20000"/>
        </a:spcBef>
        <a:spcAft>
          <a:spcPct val="0"/>
        </a:spcAft>
        <a:buClr>
          <a:schemeClr val="tx2"/>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15.xml"/><Relationship Id="rId5" Type="http://schemas.openxmlformats.org/officeDocument/2006/relationships/image" Target="../media/image12.jpg"/><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slideLayout" Target="../slideLayouts/slideLayout10.xml"/><Relationship Id="rId1" Type="http://schemas.openxmlformats.org/officeDocument/2006/relationships/tags" Target="../tags/tag16.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image" Target="../media/image14.png"/><Relationship Id="rId9" Type="http://schemas.openxmlformats.org/officeDocument/2006/relationships/image" Target="../media/image1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a:t>2019 MEMBER benefit meeting</a:t>
            </a:r>
          </a:p>
        </p:txBody>
      </p:sp>
      <p:sp>
        <p:nvSpPr>
          <p:cNvPr id="6" name="Subtitle 5"/>
          <p:cNvSpPr>
            <a:spLocks noGrp="1"/>
          </p:cNvSpPr>
          <p:nvPr>
            <p:ph type="subTitle" idx="1"/>
          </p:nvPr>
        </p:nvSpPr>
        <p:spPr>
          <a:xfrm>
            <a:off x="546786" y="1222998"/>
            <a:ext cx="8312734" cy="708238"/>
          </a:xfrm>
        </p:spPr>
        <p:txBody>
          <a:bodyPr/>
          <a:lstStyle/>
          <a:p>
            <a:r>
              <a:rPr lang="en-US" sz="2000" dirty="0"/>
              <a:t>METROPOLITAN Alliance of Connected Communities (MACC)</a:t>
            </a:r>
          </a:p>
        </p:txBody>
      </p:sp>
      <p:sp>
        <p:nvSpPr>
          <p:cNvPr id="7" name="Text Placeholder 6"/>
          <p:cNvSpPr>
            <a:spLocks noGrp="1"/>
          </p:cNvSpPr>
          <p:nvPr>
            <p:ph type="body" sz="quarter" idx="15"/>
          </p:nvPr>
        </p:nvSpPr>
        <p:spPr>
          <a:xfrm>
            <a:off x="546786" y="3437685"/>
            <a:ext cx="3923614" cy="338229"/>
          </a:xfrm>
        </p:spPr>
        <p:txBody>
          <a:bodyPr/>
          <a:lstStyle/>
          <a:p>
            <a:pPr lvl="0"/>
            <a:r>
              <a:rPr lang="en-US" dirty="0"/>
              <a:t>October 30 and November 1, 2018</a:t>
            </a:r>
          </a:p>
        </p:txBody>
      </p:sp>
      <p:sp>
        <p:nvSpPr>
          <p:cNvPr id="8" name="Text Placeholder 7"/>
          <p:cNvSpPr>
            <a:spLocks noGrp="1"/>
          </p:cNvSpPr>
          <p:nvPr>
            <p:ph type="body" sz="quarter" idx="16"/>
          </p:nvPr>
        </p:nvSpPr>
        <p:spPr>
          <a:xfrm>
            <a:off x="546786" y="3830640"/>
            <a:ext cx="7772400" cy="338229"/>
          </a:xfrm>
        </p:spPr>
        <p:txBody>
          <a:bodyPr/>
          <a:lstStyle/>
          <a:p>
            <a:r>
              <a:rPr lang="en-US" dirty="0"/>
              <a:t>Ken Amerman – Producer</a:t>
            </a:r>
          </a:p>
          <a:p>
            <a:r>
              <a:rPr lang="en-US" dirty="0"/>
              <a:t>Claudia P Slovacek – Account Executive</a:t>
            </a:r>
          </a:p>
          <a:p>
            <a:r>
              <a:rPr lang="en-US" dirty="0"/>
              <a:t>Lori Murphy – Key Account Executive</a:t>
            </a:r>
          </a:p>
          <a:p>
            <a:r>
              <a:rPr lang="en-US" dirty="0"/>
              <a:t>Danielle Kyllo – Account Representative</a:t>
            </a:r>
          </a:p>
          <a:p>
            <a:endParaRPr lang="en-US" dirty="0"/>
          </a:p>
          <a:p>
            <a:endParaRPr lang="en-US" dirty="0"/>
          </a:p>
        </p:txBody>
      </p:sp>
      <p:sp>
        <p:nvSpPr>
          <p:cNvPr id="9" name="Rectangle 6"/>
          <p:cNvSpPr>
            <a:spLocks noChangeArrowheads="1"/>
          </p:cNvSpPr>
          <p:nvPr/>
        </p:nvSpPr>
        <p:spPr bwMode="auto">
          <a:xfrm>
            <a:off x="476858" y="6406503"/>
            <a:ext cx="52279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nchorCtr="0">
            <a:spAutoFit/>
          </a:bodyPr>
          <a:lstStyle>
            <a:lvl1pPr>
              <a:spcAft>
                <a:spcPts val="1200"/>
              </a:spcAft>
              <a:buFont typeface="Wingdings" pitchFamily="2" charset="2"/>
              <a:buChar char="§"/>
              <a:defRPr sz="2200">
                <a:solidFill>
                  <a:schemeClr val="tx1"/>
                </a:solidFill>
                <a:latin typeface="Verdana" pitchFamily="34" charset="0"/>
              </a:defRPr>
            </a:lvl1pPr>
            <a:lvl2pPr marL="742950" indent="-285750">
              <a:spcAft>
                <a:spcPts val="1200"/>
              </a:spcAft>
              <a:buFont typeface="Verdana" pitchFamily="34" charset="0"/>
              <a:buChar char="–"/>
              <a:defRPr sz="2000">
                <a:solidFill>
                  <a:schemeClr val="tx1"/>
                </a:solidFill>
                <a:latin typeface="Verdana" pitchFamily="34" charset="0"/>
              </a:defRPr>
            </a:lvl2pPr>
            <a:lvl3pPr marL="1143000" indent="-228600">
              <a:spcAft>
                <a:spcPts val="1200"/>
              </a:spcAft>
              <a:buFont typeface="Arial" charset="0"/>
              <a:buChar char="•"/>
              <a:defRPr>
                <a:solidFill>
                  <a:schemeClr val="tx1"/>
                </a:solidFill>
                <a:latin typeface="Verdana" pitchFamily="34" charset="0"/>
              </a:defRPr>
            </a:lvl3pPr>
            <a:lvl4pPr marL="1600200" indent="-228600">
              <a:spcAft>
                <a:spcPts val="1200"/>
              </a:spcAft>
              <a:buFont typeface="Wingdings" pitchFamily="2" charset="2"/>
              <a:buChar char="§"/>
              <a:defRPr sz="1600">
                <a:solidFill>
                  <a:schemeClr val="tx1"/>
                </a:solidFill>
                <a:latin typeface="Verdana" pitchFamily="34" charset="0"/>
              </a:defRPr>
            </a:lvl4pPr>
            <a:lvl5pPr marL="2057400" indent="-228600">
              <a:spcAft>
                <a:spcPts val="1200"/>
              </a:spcAft>
              <a:buFont typeface="Wingdings" pitchFamily="2" charset="2"/>
              <a:buChar char="§"/>
              <a:defRPr sz="1600">
                <a:solidFill>
                  <a:schemeClr val="tx1"/>
                </a:solidFill>
                <a:latin typeface="Verdana" pitchFamily="34" charset="0"/>
              </a:defRPr>
            </a:lvl5pPr>
            <a:lvl6pPr marL="2514600" indent="-228600" fontAlgn="base">
              <a:spcBef>
                <a:spcPct val="0"/>
              </a:spcBef>
              <a:spcAft>
                <a:spcPts val="1200"/>
              </a:spcAft>
              <a:buFont typeface="Wingdings" pitchFamily="2" charset="2"/>
              <a:buChar char="§"/>
              <a:defRPr sz="1600">
                <a:solidFill>
                  <a:schemeClr val="tx1"/>
                </a:solidFill>
                <a:latin typeface="Verdana" pitchFamily="34" charset="0"/>
              </a:defRPr>
            </a:lvl6pPr>
            <a:lvl7pPr marL="2971800" indent="-228600" fontAlgn="base">
              <a:spcBef>
                <a:spcPct val="0"/>
              </a:spcBef>
              <a:spcAft>
                <a:spcPts val="1200"/>
              </a:spcAft>
              <a:buFont typeface="Wingdings" pitchFamily="2" charset="2"/>
              <a:buChar char="§"/>
              <a:defRPr sz="1600">
                <a:solidFill>
                  <a:schemeClr val="tx1"/>
                </a:solidFill>
                <a:latin typeface="Verdana" pitchFamily="34" charset="0"/>
              </a:defRPr>
            </a:lvl7pPr>
            <a:lvl8pPr marL="3429000" indent="-228600" fontAlgn="base">
              <a:spcBef>
                <a:spcPct val="0"/>
              </a:spcBef>
              <a:spcAft>
                <a:spcPts val="1200"/>
              </a:spcAft>
              <a:buFont typeface="Wingdings" pitchFamily="2" charset="2"/>
              <a:buChar char="§"/>
              <a:defRPr sz="1600">
                <a:solidFill>
                  <a:schemeClr val="tx1"/>
                </a:solidFill>
                <a:latin typeface="Verdana" pitchFamily="34" charset="0"/>
              </a:defRPr>
            </a:lvl8pPr>
            <a:lvl9pPr marL="3886200" indent="-228600" fontAlgn="base">
              <a:spcBef>
                <a:spcPct val="0"/>
              </a:spcBef>
              <a:spcAft>
                <a:spcPts val="1200"/>
              </a:spcAft>
              <a:buFont typeface="Wingdings" pitchFamily="2" charset="2"/>
              <a:buChar char="§"/>
              <a:defRPr sz="1600">
                <a:solidFill>
                  <a:schemeClr val="tx1"/>
                </a:solidFill>
                <a:latin typeface="Verdana" pitchFamily="34" charset="0"/>
              </a:defRPr>
            </a:lvl9pPr>
          </a:lstStyle>
          <a:p>
            <a:pPr>
              <a:spcAft>
                <a:spcPct val="0"/>
              </a:spcAft>
              <a:buFontTx/>
              <a:buNone/>
            </a:pPr>
            <a:r>
              <a:rPr lang="en-US" altLang="en-US" sz="800" dirty="0">
                <a:solidFill>
                  <a:srgbClr val="6D6D70"/>
                </a:solidFill>
                <a:latin typeface="Calibri Light" charset="0"/>
                <a:cs typeface="Calibri Regular" charset="0"/>
              </a:rPr>
              <a:t>© 2017 USI Insurance Services. All rights reserved. </a:t>
            </a:r>
            <a:br>
              <a:rPr lang="en-US" altLang="en-US" sz="800" dirty="0">
                <a:solidFill>
                  <a:srgbClr val="6D6D70"/>
                </a:solidFill>
                <a:latin typeface="Calibri Light" charset="0"/>
                <a:cs typeface="Calibri Regular" charset="0"/>
              </a:rPr>
            </a:br>
            <a:endParaRPr lang="en-US" altLang="en-US" sz="800" dirty="0">
              <a:solidFill>
                <a:srgbClr val="6D6D70"/>
              </a:solidFill>
              <a:latin typeface="Calibri Light" charset="0"/>
              <a:cs typeface="Calibri Regular" charset="0"/>
            </a:endParaRPr>
          </a:p>
        </p:txBody>
      </p:sp>
    </p:spTree>
    <p:custDataLst>
      <p:tags r:id="rId1"/>
    </p:custData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745786138"/>
              </p:ext>
            </p:extLst>
          </p:nvPr>
        </p:nvGraphicFramePr>
        <p:xfrm>
          <a:off x="487680" y="2164599"/>
          <a:ext cx="7970520" cy="2590281"/>
        </p:xfrm>
        <a:graphic>
          <a:graphicData uri="http://schemas.openxmlformats.org/drawingml/2006/table">
            <a:tbl>
              <a:tblPr/>
              <a:tblGrid>
                <a:gridCol w="3947160">
                  <a:extLst>
                    <a:ext uri="{9D8B030D-6E8A-4147-A177-3AD203B41FA5}">
                      <a16:colId xmlns:a16="http://schemas.microsoft.com/office/drawing/2014/main" xmlns="" val="20000"/>
                    </a:ext>
                  </a:extLst>
                </a:gridCol>
                <a:gridCol w="4023360">
                  <a:extLst>
                    <a:ext uri="{9D8B030D-6E8A-4147-A177-3AD203B41FA5}">
                      <a16:colId xmlns:a16="http://schemas.microsoft.com/office/drawing/2014/main" xmlns="" val="20001"/>
                    </a:ext>
                  </a:extLst>
                </a:gridCol>
              </a:tblGrid>
              <a:tr h="670041">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rPr>
                        <a:t>Single</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$5.78</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64008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cs typeface="Arial" charset="0"/>
                        </a:rPr>
                        <a:t>Single + Spouse</a:t>
                      </a:r>
                      <a:endParaRPr kumimoji="0" lang="en-US" sz="15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$10.99</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64008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rPr>
                        <a:t>Single + Child</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$11.57</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639394460"/>
                  </a:ext>
                </a:extLst>
              </a:tr>
              <a:tr h="64008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rPr>
                        <a:t>Family</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$17.00</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2511621186"/>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rgbClr val="C00000"/>
                </a:solidFill>
              </a:rPr>
              <a:t>Vision Rate Summary 1/1/19 to 12/31/20</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9</a:t>
            </a:fld>
            <a:endParaRPr lang="en-US" sz="800"/>
          </a:p>
        </p:txBody>
      </p:sp>
    </p:spTree>
    <p:extLst>
      <p:ext uri="{BB962C8B-B14F-4D97-AF65-F5344CB8AC3E}">
        <p14:creationId xmlns:p14="http://schemas.microsoft.com/office/powerpoint/2010/main" val="203228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a:xfrm>
            <a:off x="619126" y="152400"/>
            <a:ext cx="7924800" cy="731520"/>
          </a:xfrm>
        </p:spPr>
        <p:txBody>
          <a:bodyPr/>
          <a:lstStyle/>
          <a:p>
            <a:pPr eaLnBrk="1" hangingPunct="1"/>
            <a:r>
              <a:rPr lang="en-US" altLang="en-US" sz="2800" dirty="0">
                <a:solidFill>
                  <a:srgbClr val="C00000"/>
                </a:solidFill>
              </a:rPr>
              <a:t>LFG Basic Life and AD&amp;D Benefit Summary</a:t>
            </a:r>
          </a:p>
        </p:txBody>
      </p:sp>
      <p:graphicFrame>
        <p:nvGraphicFramePr>
          <p:cNvPr id="129073" name="Group 49"/>
          <p:cNvGraphicFramePr>
            <a:graphicFrameLocks noGrp="1"/>
          </p:cNvGraphicFramePr>
          <p:nvPr>
            <p:ph type="tbl" idx="1"/>
            <p:extLst>
              <p:ext uri="{D42A27DB-BD31-4B8C-83A1-F6EECF244321}">
                <p14:modId xmlns:p14="http://schemas.microsoft.com/office/powerpoint/2010/main" val="61426858"/>
              </p:ext>
            </p:extLst>
          </p:nvPr>
        </p:nvGraphicFramePr>
        <p:xfrm>
          <a:off x="619126" y="963295"/>
          <a:ext cx="7924800" cy="4482086"/>
        </p:xfrm>
        <a:graphic>
          <a:graphicData uri="http://schemas.openxmlformats.org/drawingml/2006/table">
            <a:tbl>
              <a:tblPr/>
              <a:tblGrid>
                <a:gridCol w="3978408">
                  <a:extLst>
                    <a:ext uri="{9D8B030D-6E8A-4147-A177-3AD203B41FA5}">
                      <a16:colId xmlns:a16="http://schemas.microsoft.com/office/drawing/2014/main" xmlns="" val="20000"/>
                    </a:ext>
                  </a:extLst>
                </a:gridCol>
                <a:gridCol w="3946392">
                  <a:extLst>
                    <a:ext uri="{9D8B030D-6E8A-4147-A177-3AD203B41FA5}">
                      <a16:colId xmlns:a16="http://schemas.microsoft.com/office/drawing/2014/main" xmlns="" val="20001"/>
                    </a:ext>
                  </a:extLst>
                </a:gridCol>
              </a:tblGrid>
              <a:tr h="566832">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Benefit Amount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Two Times Annual Earnings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81923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Maximum Benefit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rgbClr val="6D6D70"/>
                          </a:solidFill>
                          <a:effectLst/>
                          <a:latin typeface="Century Gothic" panose="020B0502020202020204" pitchFamily="34" charset="0"/>
                        </a:rPr>
                        <a:t>$500,000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56693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Guarantee Issue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$500,000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1566682">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Reduction Schedule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To 65% at age 70</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To 50% at age 75</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Terminates at Retirement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962402">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Who Pays the Premium?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200" b="0" i="0" u="none" strike="noStrike" cap="none" normalizeH="0" baseline="0" dirty="0">
                          <a:ln>
                            <a:noFill/>
                          </a:ln>
                          <a:solidFill>
                            <a:schemeClr val="tx1"/>
                          </a:solidFill>
                          <a:effectLst/>
                          <a:latin typeface="Century Gothic" panose="020B0502020202020204" pitchFamily="34" charset="0"/>
                        </a:rPr>
                        <a:t>100% Employer Paid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5413917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2273380099"/>
              </p:ext>
            </p:extLst>
          </p:nvPr>
        </p:nvGraphicFramePr>
        <p:xfrm>
          <a:off x="487680" y="2164599"/>
          <a:ext cx="7970520" cy="1310121"/>
        </p:xfrm>
        <a:graphic>
          <a:graphicData uri="http://schemas.openxmlformats.org/drawingml/2006/table">
            <a:tbl>
              <a:tblPr/>
              <a:tblGrid>
                <a:gridCol w="5374640">
                  <a:extLst>
                    <a:ext uri="{9D8B030D-6E8A-4147-A177-3AD203B41FA5}">
                      <a16:colId xmlns:a16="http://schemas.microsoft.com/office/drawing/2014/main" xmlns="" val="20000"/>
                    </a:ext>
                  </a:extLst>
                </a:gridCol>
                <a:gridCol w="2595880">
                  <a:extLst>
                    <a:ext uri="{9D8B030D-6E8A-4147-A177-3AD203B41FA5}">
                      <a16:colId xmlns:a16="http://schemas.microsoft.com/office/drawing/2014/main" xmlns="" val="20001"/>
                    </a:ext>
                  </a:extLst>
                </a:gridCol>
              </a:tblGrid>
              <a:tr h="670041">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Life per $1,000</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$.085</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64008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Accidental Death and Dismemberment per $1,000</a:t>
                      </a:r>
                      <a:endParaRPr kumimoji="0" lang="en-US" sz="15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$.018</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solidFill>
                  <a:srgbClr val="C00000"/>
                </a:solidFill>
              </a:rPr>
              <a:t>Basic Life and AD&amp;D Rate Summary 1/1/19 to 12/31/20</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11</a:t>
            </a:fld>
            <a:endParaRPr lang="en-US" sz="800"/>
          </a:p>
        </p:txBody>
      </p:sp>
    </p:spTree>
    <p:extLst>
      <p:ext uri="{BB962C8B-B14F-4D97-AF65-F5344CB8AC3E}">
        <p14:creationId xmlns:p14="http://schemas.microsoft.com/office/powerpoint/2010/main" val="35829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 name="Rectangle 3"/>
          <p:cNvSpPr>
            <a:spLocks noChangeArrowheads="1"/>
          </p:cNvSpPr>
          <p:nvPr/>
        </p:nvSpPr>
        <p:spPr bwMode="auto">
          <a:xfrm>
            <a:off x="319471" y="285750"/>
            <a:ext cx="8476059" cy="762000"/>
          </a:xfrm>
          <a:prstGeom prst="rect">
            <a:avLst/>
          </a:prstGeom>
          <a:noFill/>
          <a:ln w="9525">
            <a:noFill/>
            <a:miter lim="800000"/>
            <a:headEnd/>
            <a:tailEnd/>
          </a:ln>
          <a:effectLst/>
        </p:spPr>
        <p:txBody>
          <a:bodyPr lIns="90620" tIns="45310" rIns="90620" bIns="45310" anchor="ctr"/>
          <a:lstStyle/>
          <a:p>
            <a:r>
              <a:rPr lang="en-US" sz="2800" dirty="0">
                <a:solidFill>
                  <a:srgbClr val="C00000"/>
                </a:solidFill>
                <a:latin typeface="Century Gothic" panose="020B0502020202020204" pitchFamily="34" charset="0"/>
              </a:rPr>
              <a:t>Voluntary Life Benefit Summary</a:t>
            </a:r>
          </a:p>
        </p:txBody>
      </p:sp>
      <p:sp>
        <p:nvSpPr>
          <p:cNvPr id="254981" name="Rectangle 5"/>
          <p:cNvSpPr>
            <a:spLocks noChangeArrowheads="1"/>
          </p:cNvSpPr>
          <p:nvPr/>
        </p:nvSpPr>
        <p:spPr bwMode="auto">
          <a:xfrm>
            <a:off x="281936" y="1030960"/>
            <a:ext cx="8551069" cy="4343400"/>
          </a:xfrm>
          <a:prstGeom prst="rect">
            <a:avLst/>
          </a:prstGeom>
          <a:noFill/>
          <a:ln w="9525">
            <a:noFill/>
            <a:miter lim="800000"/>
            <a:headEnd/>
            <a:tailEnd/>
          </a:ln>
          <a:effectLst/>
        </p:spPr>
        <p:txBody>
          <a:bodyPr lIns="90620" tIns="45310" rIns="90620" bIns="45310"/>
          <a:lstStyle/>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Benefits: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Employee – Increments of $10,000 to max of lesser of 5 times annual salary or $500,000</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Spouse – Increments of $5,000 to max of lesser of 50% of employee benefit or $250,000</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Dependent Children</a:t>
            </a:r>
          </a:p>
          <a:p>
            <a:pPr marL="1250124" lvl="2"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15 days to 19 years $10,000</a:t>
            </a:r>
          </a:p>
          <a:p>
            <a:pPr lvl="1">
              <a:spcBef>
                <a:spcPct val="20000"/>
              </a:spcBef>
              <a:buClr>
                <a:srgbClr val="CC0000"/>
              </a:buClr>
              <a:buSzPct val="75000"/>
            </a:pPr>
            <a:endParaRPr lang="en-US" sz="1969" dirty="0"/>
          </a:p>
          <a:p>
            <a:pPr marL="1132748" lvl="2" indent="-226550">
              <a:spcBef>
                <a:spcPct val="20000"/>
              </a:spcBef>
              <a:buClr>
                <a:srgbClr val="CC0000"/>
              </a:buClr>
              <a:buSzPct val="45000"/>
              <a:buFont typeface="Wingdings" pitchFamily="2" charset="2"/>
              <a:buChar char="n"/>
            </a:pPr>
            <a:endParaRPr lang="en-US" sz="1969" dirty="0"/>
          </a:p>
          <a:p>
            <a:pPr marL="1132748" lvl="2" indent="-226550">
              <a:spcBef>
                <a:spcPct val="20000"/>
              </a:spcBef>
              <a:buClr>
                <a:srgbClr val="CC0000"/>
              </a:buClr>
              <a:buSzPct val="45000"/>
            </a:pPr>
            <a:endParaRPr lang="en-US" sz="1969" dirty="0"/>
          </a:p>
          <a:p>
            <a:pPr marL="339825" indent="-339825">
              <a:spcBef>
                <a:spcPct val="20000"/>
              </a:spcBef>
              <a:buClr>
                <a:srgbClr val="CC0000"/>
              </a:buClr>
              <a:buSzPct val="45000"/>
              <a:buFont typeface="Wingdings" pitchFamily="2" charset="2"/>
              <a:buChar char="n"/>
            </a:pPr>
            <a:endParaRPr lang="en-US" sz="1969" dirty="0"/>
          </a:p>
        </p:txBody>
      </p:sp>
    </p:spTree>
    <p:extLst>
      <p:ext uri="{BB962C8B-B14F-4D97-AF65-F5344CB8AC3E}">
        <p14:creationId xmlns:p14="http://schemas.microsoft.com/office/powerpoint/2010/main" val="3019652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 name="Rectangle 3"/>
          <p:cNvSpPr>
            <a:spLocks noChangeArrowheads="1"/>
          </p:cNvSpPr>
          <p:nvPr/>
        </p:nvSpPr>
        <p:spPr bwMode="auto">
          <a:xfrm>
            <a:off x="319471" y="285750"/>
            <a:ext cx="8476059" cy="762000"/>
          </a:xfrm>
          <a:prstGeom prst="rect">
            <a:avLst/>
          </a:prstGeom>
          <a:noFill/>
          <a:ln w="9525">
            <a:noFill/>
            <a:miter lim="800000"/>
            <a:headEnd/>
            <a:tailEnd/>
          </a:ln>
          <a:effectLst/>
        </p:spPr>
        <p:txBody>
          <a:bodyPr lIns="90620" tIns="45310" rIns="90620" bIns="45310" anchor="ctr"/>
          <a:lstStyle/>
          <a:p>
            <a:r>
              <a:rPr lang="en-US" sz="2800" dirty="0">
                <a:solidFill>
                  <a:srgbClr val="C00000"/>
                </a:solidFill>
                <a:latin typeface="Century Gothic" panose="020B0502020202020204" pitchFamily="34" charset="0"/>
              </a:rPr>
              <a:t>LFG Voluntary Life Benefit Summary</a:t>
            </a:r>
          </a:p>
        </p:txBody>
      </p:sp>
      <p:sp>
        <p:nvSpPr>
          <p:cNvPr id="254981" name="Rectangle 5"/>
          <p:cNvSpPr>
            <a:spLocks noChangeArrowheads="1"/>
          </p:cNvSpPr>
          <p:nvPr/>
        </p:nvSpPr>
        <p:spPr bwMode="auto">
          <a:xfrm>
            <a:off x="281936" y="1030960"/>
            <a:ext cx="8551069" cy="4343400"/>
          </a:xfrm>
          <a:prstGeom prst="rect">
            <a:avLst/>
          </a:prstGeom>
          <a:noFill/>
          <a:ln w="9525">
            <a:noFill/>
            <a:miter lim="800000"/>
            <a:headEnd/>
            <a:tailEnd/>
          </a:ln>
          <a:effectLst/>
        </p:spPr>
        <p:txBody>
          <a:bodyPr lIns="90620" tIns="45310" rIns="90620" bIns="45310"/>
          <a:lstStyle/>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Provisions: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Reduction schedule – to 65% at age 70 and to 50% at age 75</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Accelerated death benefit of up to 75% to a maximum of $250,000</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Waiver of premium</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Conversion</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Portability</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Online will preparation and identity theft protection</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Travel assistance</a:t>
            </a:r>
          </a:p>
          <a:p>
            <a:pPr lvl="1">
              <a:spcBef>
                <a:spcPct val="20000"/>
              </a:spcBef>
              <a:buClr>
                <a:srgbClr val="CC0000"/>
              </a:buClr>
              <a:buSzPct val="75000"/>
            </a:pPr>
            <a:endParaRPr lang="en-US" sz="1969" dirty="0"/>
          </a:p>
          <a:p>
            <a:pPr marL="1132748" lvl="2" indent="-226550">
              <a:spcBef>
                <a:spcPct val="20000"/>
              </a:spcBef>
              <a:buClr>
                <a:srgbClr val="CC0000"/>
              </a:buClr>
              <a:buSzPct val="45000"/>
              <a:buFont typeface="Wingdings" pitchFamily="2" charset="2"/>
              <a:buChar char="n"/>
            </a:pPr>
            <a:endParaRPr lang="en-US" sz="1969" dirty="0"/>
          </a:p>
          <a:p>
            <a:pPr marL="1132748" lvl="2" indent="-226550">
              <a:spcBef>
                <a:spcPct val="20000"/>
              </a:spcBef>
              <a:buClr>
                <a:srgbClr val="CC0000"/>
              </a:buClr>
              <a:buSzPct val="45000"/>
            </a:pPr>
            <a:endParaRPr lang="en-US" sz="1969" dirty="0"/>
          </a:p>
          <a:p>
            <a:pPr marL="339825" indent="-339825">
              <a:spcBef>
                <a:spcPct val="20000"/>
              </a:spcBef>
              <a:buClr>
                <a:srgbClr val="CC0000"/>
              </a:buClr>
              <a:buSzPct val="45000"/>
              <a:buFont typeface="Wingdings" pitchFamily="2" charset="2"/>
              <a:buChar char="n"/>
            </a:pPr>
            <a:endParaRPr lang="en-US" sz="1969" dirty="0"/>
          </a:p>
        </p:txBody>
      </p:sp>
    </p:spTree>
    <p:extLst>
      <p:ext uri="{BB962C8B-B14F-4D97-AF65-F5344CB8AC3E}">
        <p14:creationId xmlns:p14="http://schemas.microsoft.com/office/powerpoint/2010/main" val="3794506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274638"/>
            <a:ext cx="8305800" cy="639762"/>
          </a:xfrm>
        </p:spPr>
        <p:txBody>
          <a:bodyPr>
            <a:normAutofit/>
          </a:bodyPr>
          <a:lstStyle/>
          <a:p>
            <a:pPr eaLnBrk="1" hangingPunct="1"/>
            <a:r>
              <a:rPr lang="en-US" altLang="en-US" sz="2800" dirty="0">
                <a:solidFill>
                  <a:srgbClr val="C00000"/>
                </a:solidFill>
                <a:ea typeface="MS PGothic" pitchFamily="34" charset="-128"/>
              </a:rPr>
              <a:t>Voluntary Term Life Benefit Summary</a:t>
            </a:r>
            <a:endParaRPr lang="en-US" altLang="en-US" sz="2800" b="1" i="1" dirty="0">
              <a:solidFill>
                <a:srgbClr val="C00000"/>
              </a:solidFill>
              <a:latin typeface="Georgia" pitchFamily="18" charset="0"/>
              <a:ea typeface="Verdana" pitchFamily="34" charset="0"/>
              <a:cs typeface="Verdana" pitchFamily="34" charset="0"/>
            </a:endParaRPr>
          </a:p>
        </p:txBody>
      </p:sp>
      <p:graphicFrame>
        <p:nvGraphicFramePr>
          <p:cNvPr id="33947" name="Group 155"/>
          <p:cNvGraphicFramePr>
            <a:graphicFrameLocks noGrp="1"/>
          </p:cNvGraphicFramePr>
          <p:nvPr>
            <p:extLst>
              <p:ext uri="{D42A27DB-BD31-4B8C-83A1-F6EECF244321}">
                <p14:modId xmlns:p14="http://schemas.microsoft.com/office/powerpoint/2010/main" val="3398857042"/>
              </p:ext>
            </p:extLst>
          </p:nvPr>
        </p:nvGraphicFramePr>
        <p:xfrm>
          <a:off x="381000" y="2209800"/>
          <a:ext cx="8458201" cy="3043142"/>
        </p:xfrm>
        <a:graphic>
          <a:graphicData uri="http://schemas.openxmlformats.org/drawingml/2006/table">
            <a:tbl>
              <a:tblPr/>
              <a:tblGrid>
                <a:gridCol w="1752600">
                  <a:extLst>
                    <a:ext uri="{9D8B030D-6E8A-4147-A177-3AD203B41FA5}">
                      <a16:colId xmlns:a16="http://schemas.microsoft.com/office/drawing/2014/main" xmlns="" val="20000"/>
                    </a:ext>
                  </a:extLst>
                </a:gridCol>
                <a:gridCol w="1676400">
                  <a:extLst>
                    <a:ext uri="{9D8B030D-6E8A-4147-A177-3AD203B41FA5}">
                      <a16:colId xmlns:a16="http://schemas.microsoft.com/office/drawing/2014/main" xmlns="" val="20001"/>
                    </a:ext>
                  </a:extLst>
                </a:gridCol>
                <a:gridCol w="1981200">
                  <a:extLst>
                    <a:ext uri="{9D8B030D-6E8A-4147-A177-3AD203B41FA5}">
                      <a16:colId xmlns:a16="http://schemas.microsoft.com/office/drawing/2014/main" xmlns="" val="20002"/>
                    </a:ext>
                  </a:extLst>
                </a:gridCol>
                <a:gridCol w="1524000">
                  <a:extLst>
                    <a:ext uri="{9D8B030D-6E8A-4147-A177-3AD203B41FA5}">
                      <a16:colId xmlns:a16="http://schemas.microsoft.com/office/drawing/2014/main" xmlns="" val="20003"/>
                    </a:ext>
                  </a:extLst>
                </a:gridCol>
                <a:gridCol w="1524001">
                  <a:extLst>
                    <a:ext uri="{9D8B030D-6E8A-4147-A177-3AD203B41FA5}">
                      <a16:colId xmlns:a16="http://schemas.microsoft.com/office/drawing/2014/main" xmlns="" val="20004"/>
                    </a:ext>
                  </a:extLst>
                </a:gridCol>
              </a:tblGrid>
              <a:tr h="787400">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endParaRPr kumimoji="0" lang="en-US" sz="2000" b="0" i="1"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endParaRP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Minimum</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50000"/>
                        </a:spcAft>
                        <a:buClr>
                          <a:srgbClr val="CF7600"/>
                        </a:buClr>
                        <a:buSzTx/>
                        <a:buFontTx/>
                        <a:buNone/>
                        <a:tabLst/>
                        <a:defRPr/>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Guaranteed</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Periodic Increase</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Maximum</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0"/>
                  </a:ext>
                </a:extLst>
              </a:tr>
              <a:tr h="853524">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For You</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$150,000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$20,000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$500,000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01109">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For Your Spouse</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$5,000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$30,000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$250,000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01109">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For Your Children</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N/A</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50000"/>
                        </a:spcAft>
                        <a:buClr>
                          <a:srgbClr val="CF7600"/>
                        </a:buClr>
                        <a:buSzTx/>
                        <a:buFontTx/>
                        <a:buNone/>
                        <a:tabLst/>
                      </a:pPr>
                      <a:r>
                        <a:rPr kumimoji="0" lang="en-US" sz="2000" b="0" i="0" u="none" strike="noStrike" cap="none" normalizeH="0" baseline="0" dirty="0">
                          <a:ln>
                            <a:noFill/>
                          </a:ln>
                          <a:solidFill>
                            <a:srgbClr val="6D6D70"/>
                          </a:solidFill>
                          <a:effectLst/>
                          <a:latin typeface="Century Gothic" panose="020B0502020202020204" pitchFamily="34" charset="0"/>
                          <a:ea typeface="Verdana" panose="020B0604030504040204" pitchFamily="34" charset="0"/>
                          <a:cs typeface="Verdana" panose="020B0604030504040204" pitchFamily="34" charset="0"/>
                        </a:rPr>
                        <a:t>$10,000</a:t>
                      </a:r>
                    </a:p>
                  </a:txBody>
                  <a:tcPr marT="45724" marB="45724"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223302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74638"/>
            <a:ext cx="8399463" cy="665162"/>
          </a:xfrm>
        </p:spPr>
        <p:txBody>
          <a:bodyPr>
            <a:normAutofit fontScale="90000"/>
          </a:bodyPr>
          <a:lstStyle/>
          <a:p>
            <a:pPr>
              <a:defRPr/>
            </a:pPr>
            <a:r>
              <a:rPr lang="en-US" dirty="0">
                <a:solidFill>
                  <a:srgbClr val="C00000"/>
                </a:solidFill>
              </a:rPr>
              <a:t>Voluntary Life Rate Summary 1/1/19 to 12/31/20</a:t>
            </a:r>
            <a:r>
              <a:rPr lang="en-US" b="1" dirty="0">
                <a:solidFill>
                  <a:srgbClr val="C00000"/>
                </a:solidFill>
              </a:rPr>
              <a:t/>
            </a:r>
            <a:br>
              <a:rPr lang="en-US" b="1" dirty="0">
                <a:solidFill>
                  <a:srgbClr val="C00000"/>
                </a:solidFill>
              </a:rPr>
            </a:br>
            <a:endParaRPr lang="en-US" sz="2200" b="1" dirty="0">
              <a:solidFill>
                <a:srgbClr val="C00000"/>
              </a:solidFill>
            </a:endParaRPr>
          </a:p>
        </p:txBody>
      </p:sp>
      <p:graphicFrame>
        <p:nvGraphicFramePr>
          <p:cNvPr id="4" name="Group 61"/>
          <p:cNvGraphicFramePr>
            <a:graphicFrameLocks/>
          </p:cNvGraphicFramePr>
          <p:nvPr>
            <p:extLst>
              <p:ext uri="{D42A27DB-BD31-4B8C-83A1-F6EECF244321}">
                <p14:modId xmlns:p14="http://schemas.microsoft.com/office/powerpoint/2010/main" val="3889147937"/>
              </p:ext>
            </p:extLst>
          </p:nvPr>
        </p:nvGraphicFramePr>
        <p:xfrm>
          <a:off x="812800" y="939800"/>
          <a:ext cx="7559040" cy="4924624"/>
        </p:xfrm>
        <a:graphic>
          <a:graphicData uri="http://schemas.openxmlformats.org/drawingml/2006/table">
            <a:tbl>
              <a:tblPr/>
              <a:tblGrid>
                <a:gridCol w="2468257">
                  <a:extLst>
                    <a:ext uri="{9D8B030D-6E8A-4147-A177-3AD203B41FA5}">
                      <a16:colId xmlns:a16="http://schemas.microsoft.com/office/drawing/2014/main" xmlns="" val="20000"/>
                    </a:ext>
                  </a:extLst>
                </a:gridCol>
                <a:gridCol w="5090783">
                  <a:extLst>
                    <a:ext uri="{9D8B030D-6E8A-4147-A177-3AD203B41FA5}">
                      <a16:colId xmlns:a16="http://schemas.microsoft.com/office/drawing/2014/main" xmlns="" val="20001"/>
                    </a:ext>
                  </a:extLst>
                </a:gridCol>
              </a:tblGrid>
              <a:tr h="4216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Age </a:t>
                      </a:r>
                    </a:p>
                  </a:txBody>
                  <a:tcPr marT="45722" marB="45722"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Employee/Spouse Per $10,000 </a:t>
                      </a:r>
                    </a:p>
                  </a:txBody>
                  <a:tcPr marT="45722" marB="45722"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1559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Less than 30</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  .80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33564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30-34</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  .90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1559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35-39</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$1.20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40-44</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$1.80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32286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45-49</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$2.80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50-54</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$4.40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55-59</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$6.70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60-64</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$9.60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65-69</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$16.30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9"/>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70-74</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$29.10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0"/>
                  </a:ext>
                </a:extLst>
              </a:tr>
              <a:tr h="369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75+</a:t>
                      </a:r>
                    </a:p>
                  </a:txBody>
                  <a:tcPr marT="45722" marB="4572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$29.10</a:t>
                      </a:r>
                    </a:p>
                  </a:txBody>
                  <a:tcPr marT="45722" marB="45722"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1"/>
                  </a:ext>
                </a:extLst>
              </a:tr>
              <a:tr h="576994">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600" b="0" i="0" u="none" strike="noStrike" cap="none" normalizeH="0" baseline="0" dirty="0">
                          <a:ln>
                            <a:noFill/>
                          </a:ln>
                          <a:solidFill>
                            <a:schemeClr val="tx1"/>
                          </a:solidFill>
                          <a:effectLst/>
                          <a:latin typeface="+mn-lt"/>
                        </a:rPr>
                        <a:t>CHILD RATE $1.00 per $5,000 </a:t>
                      </a:r>
                    </a:p>
                  </a:txBody>
                  <a:tcPr marT="45722" marB="45722"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dirty="0"/>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271444728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a:xfrm>
            <a:off x="604520" y="289560"/>
            <a:ext cx="8153400" cy="838200"/>
          </a:xfrm>
        </p:spPr>
        <p:txBody>
          <a:bodyPr/>
          <a:lstStyle/>
          <a:p>
            <a:pPr eaLnBrk="1" hangingPunct="1"/>
            <a:r>
              <a:rPr lang="en-US" altLang="en-US" sz="2800" dirty="0">
                <a:solidFill>
                  <a:srgbClr val="C00000"/>
                </a:solidFill>
              </a:rPr>
              <a:t>LFG Short Term Disability Benefit Summary </a:t>
            </a:r>
          </a:p>
        </p:txBody>
      </p:sp>
      <p:graphicFrame>
        <p:nvGraphicFramePr>
          <p:cNvPr id="130124" name="Group 76"/>
          <p:cNvGraphicFramePr>
            <a:graphicFrameLocks noGrp="1"/>
          </p:cNvGraphicFramePr>
          <p:nvPr>
            <p:ph type="tbl" idx="1"/>
            <p:extLst>
              <p:ext uri="{D42A27DB-BD31-4B8C-83A1-F6EECF244321}">
                <p14:modId xmlns:p14="http://schemas.microsoft.com/office/powerpoint/2010/main" val="1307864091"/>
              </p:ext>
            </p:extLst>
          </p:nvPr>
        </p:nvGraphicFramePr>
        <p:xfrm>
          <a:off x="284163" y="1428750"/>
          <a:ext cx="8305800" cy="2773428"/>
        </p:xfrm>
        <a:graphic>
          <a:graphicData uri="http://schemas.openxmlformats.org/drawingml/2006/table">
            <a:tbl>
              <a:tblPr/>
              <a:tblGrid>
                <a:gridCol w="3886200">
                  <a:extLst>
                    <a:ext uri="{9D8B030D-6E8A-4147-A177-3AD203B41FA5}">
                      <a16:colId xmlns:a16="http://schemas.microsoft.com/office/drawing/2014/main" xmlns="" val="20000"/>
                    </a:ext>
                  </a:extLst>
                </a:gridCol>
                <a:gridCol w="4419600">
                  <a:extLst>
                    <a:ext uri="{9D8B030D-6E8A-4147-A177-3AD203B41FA5}">
                      <a16:colId xmlns:a16="http://schemas.microsoft.com/office/drawing/2014/main" xmlns="" val="20001"/>
                    </a:ext>
                  </a:extLst>
                </a:gridCol>
              </a:tblGrid>
              <a:tr h="381016">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Elimination Period</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7 days accident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7 days illness</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7053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Benefit Percentage</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60%</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45803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Maximum Weekly Benefit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$1,500 </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71773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Definition of Disability</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Limited from performing your duties OR loss of 20% of earnings</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Maximum period of payment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12 weeks</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7242192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1168399046"/>
              </p:ext>
            </p:extLst>
          </p:nvPr>
        </p:nvGraphicFramePr>
        <p:xfrm>
          <a:off x="487680" y="2164599"/>
          <a:ext cx="7970520" cy="670041"/>
        </p:xfrm>
        <a:graphic>
          <a:graphicData uri="http://schemas.openxmlformats.org/drawingml/2006/table">
            <a:tbl>
              <a:tblPr/>
              <a:tblGrid>
                <a:gridCol w="5374640">
                  <a:extLst>
                    <a:ext uri="{9D8B030D-6E8A-4147-A177-3AD203B41FA5}">
                      <a16:colId xmlns:a16="http://schemas.microsoft.com/office/drawing/2014/main" xmlns="" val="20000"/>
                    </a:ext>
                  </a:extLst>
                </a:gridCol>
                <a:gridCol w="2595880">
                  <a:extLst>
                    <a:ext uri="{9D8B030D-6E8A-4147-A177-3AD203B41FA5}">
                      <a16:colId xmlns:a16="http://schemas.microsoft.com/office/drawing/2014/main" xmlns="" val="20001"/>
                    </a:ext>
                  </a:extLst>
                </a:gridCol>
              </a:tblGrid>
              <a:tr h="670041">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STD per $10 weekly benefit</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$.375</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solidFill>
                  <a:srgbClr val="C00000"/>
                </a:solidFill>
              </a:rPr>
              <a:t>Short Term Disability Rate Summary 1/1/9 to 12/31/20</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17</a:t>
            </a:fld>
            <a:endParaRPr lang="en-US" sz="800"/>
          </a:p>
        </p:txBody>
      </p:sp>
    </p:spTree>
    <p:extLst>
      <p:ext uri="{BB962C8B-B14F-4D97-AF65-F5344CB8AC3E}">
        <p14:creationId xmlns:p14="http://schemas.microsoft.com/office/powerpoint/2010/main" val="48977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a:xfrm>
            <a:off x="533400" y="228600"/>
            <a:ext cx="8153400" cy="838200"/>
          </a:xfrm>
        </p:spPr>
        <p:txBody>
          <a:bodyPr/>
          <a:lstStyle/>
          <a:p>
            <a:pPr eaLnBrk="1" hangingPunct="1"/>
            <a:r>
              <a:rPr lang="en-US" altLang="en-US" sz="2800" dirty="0">
                <a:solidFill>
                  <a:srgbClr val="C00000"/>
                </a:solidFill>
              </a:rPr>
              <a:t>LFG Long Term Disability Benefit Summary</a:t>
            </a:r>
          </a:p>
        </p:txBody>
      </p:sp>
      <p:graphicFrame>
        <p:nvGraphicFramePr>
          <p:cNvPr id="130124" name="Group 76"/>
          <p:cNvGraphicFramePr>
            <a:graphicFrameLocks noGrp="1"/>
          </p:cNvGraphicFramePr>
          <p:nvPr>
            <p:ph type="tbl" idx="1"/>
            <p:extLst>
              <p:ext uri="{D42A27DB-BD31-4B8C-83A1-F6EECF244321}">
                <p14:modId xmlns:p14="http://schemas.microsoft.com/office/powerpoint/2010/main" val="3917416219"/>
              </p:ext>
            </p:extLst>
          </p:nvPr>
        </p:nvGraphicFramePr>
        <p:xfrm>
          <a:off x="381000" y="751840"/>
          <a:ext cx="8305800" cy="5861216"/>
        </p:xfrm>
        <a:graphic>
          <a:graphicData uri="http://schemas.openxmlformats.org/drawingml/2006/table">
            <a:tbl>
              <a:tblPr/>
              <a:tblGrid>
                <a:gridCol w="3886200">
                  <a:extLst>
                    <a:ext uri="{9D8B030D-6E8A-4147-A177-3AD203B41FA5}">
                      <a16:colId xmlns:a16="http://schemas.microsoft.com/office/drawing/2014/main" xmlns="" val="20000"/>
                    </a:ext>
                  </a:extLst>
                </a:gridCol>
                <a:gridCol w="4419600">
                  <a:extLst>
                    <a:ext uri="{9D8B030D-6E8A-4147-A177-3AD203B41FA5}">
                      <a16:colId xmlns:a16="http://schemas.microsoft.com/office/drawing/2014/main" xmlns="" val="20001"/>
                    </a:ext>
                  </a:extLst>
                </a:gridCol>
              </a:tblGrid>
              <a:tr h="397526">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Elimination Period</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a:ln>
                            <a:noFill/>
                          </a:ln>
                          <a:solidFill>
                            <a:schemeClr val="tx1"/>
                          </a:solidFill>
                          <a:effectLst/>
                          <a:latin typeface="+mn-lt"/>
                        </a:rPr>
                        <a:t>90 Days</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7053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Benefit Percentage</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60%</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45803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Maximum Monthly Benefit</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$7,500 </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40798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Conversion</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Yes, within 31 days</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489362">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Social Security Integration</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Full Family</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43688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Definition of Disability</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Loss of 20% of earnings</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Pre-existing Condition Exclusion</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3/12</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418501">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Progressive Income Benefit (Loss of 2 ADLs)</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Additional 10% of benefit</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Mental/Nervous; Drug/Alcohol</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24 month limitation</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548127865"/>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Self-reported conditions</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24 month limitation</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3006185294"/>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Employee Assistance Plan</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Included, 4 face to face</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273865691"/>
                  </a:ext>
                </a:extLst>
              </a:tr>
              <a:tr h="53216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Survivor Benefit</a:t>
                      </a:r>
                    </a:p>
                  </a:txBody>
                  <a:tcPr marT="45728" marB="4572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0" i="0" u="none" strike="noStrike" cap="none" normalizeH="0" baseline="0" dirty="0">
                          <a:ln>
                            <a:noFill/>
                          </a:ln>
                          <a:solidFill>
                            <a:schemeClr val="tx1"/>
                          </a:solidFill>
                          <a:effectLst/>
                          <a:latin typeface="+mn-lt"/>
                        </a:rPr>
                        <a:t>3 Months</a:t>
                      </a:r>
                    </a:p>
                  </a:txBody>
                  <a:tcPr marT="45728" marB="4572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16377411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latin typeface="Century Gothic" panose="020B0502020202020204" pitchFamily="34" charset="0"/>
              </a:rPr>
              <a:t>MACC / Wells Fargo / USI History</a:t>
            </a:r>
          </a:p>
          <a:p>
            <a:pPr lvl="1"/>
            <a:r>
              <a:rPr lang="en-US" dirty="0">
                <a:latin typeface="Century Gothic" panose="020B0502020202020204" pitchFamily="34" charset="0"/>
              </a:rPr>
              <a:t>Group Benefit Buying Power </a:t>
            </a:r>
          </a:p>
          <a:p>
            <a:pPr lvl="0"/>
            <a:r>
              <a:rPr lang="en-US" dirty="0">
                <a:latin typeface="Century Gothic" panose="020B0502020202020204" pitchFamily="34" charset="0"/>
              </a:rPr>
              <a:t>Current Carrier Overview</a:t>
            </a:r>
          </a:p>
          <a:p>
            <a:pPr lvl="0"/>
            <a:r>
              <a:rPr lang="en-US" dirty="0">
                <a:latin typeface="Century Gothic" panose="020B0502020202020204" pitchFamily="34" charset="0"/>
              </a:rPr>
              <a:t>Current MACC Benefits Overview </a:t>
            </a:r>
          </a:p>
          <a:p>
            <a:pPr lvl="1"/>
            <a:r>
              <a:rPr lang="en-US" dirty="0">
                <a:latin typeface="Century Gothic" panose="020B0502020202020204" pitchFamily="34" charset="0"/>
              </a:rPr>
              <a:t>Dental</a:t>
            </a:r>
          </a:p>
          <a:p>
            <a:pPr lvl="1"/>
            <a:r>
              <a:rPr lang="en-US" dirty="0">
                <a:latin typeface="Century Gothic" panose="020B0502020202020204" pitchFamily="34" charset="0"/>
              </a:rPr>
              <a:t>Vision</a:t>
            </a:r>
          </a:p>
          <a:p>
            <a:pPr lvl="1"/>
            <a:r>
              <a:rPr lang="en-US" dirty="0">
                <a:latin typeface="Century Gothic" panose="020B0502020202020204" pitchFamily="34" charset="0"/>
              </a:rPr>
              <a:t>Basic Life and AD&amp;D and Voluntary Life</a:t>
            </a:r>
          </a:p>
          <a:p>
            <a:pPr lvl="1"/>
            <a:r>
              <a:rPr lang="en-US" dirty="0">
                <a:latin typeface="Century Gothic" panose="020B0502020202020204" pitchFamily="34" charset="0"/>
              </a:rPr>
              <a:t>Short and Long Term Disability</a:t>
            </a:r>
          </a:p>
          <a:p>
            <a:pPr lvl="1"/>
            <a:r>
              <a:rPr lang="en-US" dirty="0">
                <a:latin typeface="Century Gothic" panose="020B0502020202020204" pitchFamily="34" charset="0"/>
              </a:rPr>
              <a:t>COBRA and Minnesota Continuation Administration</a:t>
            </a:r>
          </a:p>
          <a:p>
            <a:pPr lvl="1"/>
            <a:r>
              <a:rPr lang="en-US" dirty="0">
                <a:latin typeface="Century Gothic" panose="020B0502020202020204" pitchFamily="34" charset="0"/>
              </a:rPr>
              <a:t>Questions</a:t>
            </a:r>
          </a:p>
          <a:p>
            <a:endParaRPr lang="en-US" dirty="0"/>
          </a:p>
        </p:txBody>
      </p:sp>
    </p:spTree>
    <p:custDataLst>
      <p:tags r:id="rId1"/>
    </p:custDataLst>
    <p:extLst>
      <p:ext uri="{BB962C8B-B14F-4D97-AF65-F5344CB8AC3E}">
        <p14:creationId xmlns:p14="http://schemas.microsoft.com/office/powerpoint/2010/main" val="3600288306"/>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766503360"/>
              </p:ext>
            </p:extLst>
          </p:nvPr>
        </p:nvGraphicFramePr>
        <p:xfrm>
          <a:off x="599440" y="2164599"/>
          <a:ext cx="7858760" cy="670041"/>
        </p:xfrm>
        <a:graphic>
          <a:graphicData uri="http://schemas.openxmlformats.org/drawingml/2006/table">
            <a:tbl>
              <a:tblPr/>
              <a:tblGrid>
                <a:gridCol w="5262880">
                  <a:extLst>
                    <a:ext uri="{9D8B030D-6E8A-4147-A177-3AD203B41FA5}">
                      <a16:colId xmlns:a16="http://schemas.microsoft.com/office/drawing/2014/main" xmlns="" val="20000"/>
                    </a:ext>
                  </a:extLst>
                </a:gridCol>
                <a:gridCol w="2595880">
                  <a:extLst>
                    <a:ext uri="{9D8B030D-6E8A-4147-A177-3AD203B41FA5}">
                      <a16:colId xmlns:a16="http://schemas.microsoft.com/office/drawing/2014/main" xmlns="" val="20001"/>
                    </a:ext>
                  </a:extLst>
                </a:gridCol>
              </a:tblGrid>
              <a:tr h="670041">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LTD per $100 covered payroll</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$.25</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solidFill>
                  <a:srgbClr val="C00000"/>
                </a:solidFill>
              </a:rPr>
              <a:t>Long Term Disability Rate Summary 1/1/19 to 12/31/20</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19</a:t>
            </a:fld>
            <a:endParaRPr lang="en-US" sz="800"/>
          </a:p>
        </p:txBody>
      </p:sp>
    </p:spTree>
    <p:extLst>
      <p:ext uri="{BB962C8B-B14F-4D97-AF65-F5344CB8AC3E}">
        <p14:creationId xmlns:p14="http://schemas.microsoft.com/office/powerpoint/2010/main" val="2791929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 name="Rectangle 3"/>
          <p:cNvSpPr>
            <a:spLocks noChangeArrowheads="1"/>
          </p:cNvSpPr>
          <p:nvPr/>
        </p:nvSpPr>
        <p:spPr bwMode="auto">
          <a:xfrm>
            <a:off x="319471" y="285750"/>
            <a:ext cx="8476059" cy="762000"/>
          </a:xfrm>
          <a:prstGeom prst="rect">
            <a:avLst/>
          </a:prstGeom>
          <a:noFill/>
          <a:ln w="9525">
            <a:noFill/>
            <a:miter lim="800000"/>
            <a:headEnd/>
            <a:tailEnd/>
          </a:ln>
          <a:effectLst/>
        </p:spPr>
        <p:txBody>
          <a:bodyPr lIns="90620" tIns="45310" rIns="90620" bIns="45310" anchor="ctr"/>
          <a:lstStyle/>
          <a:p>
            <a:r>
              <a:rPr lang="en-US" sz="2800" dirty="0">
                <a:solidFill>
                  <a:srgbClr val="C00000"/>
                </a:solidFill>
                <a:latin typeface="Century Gothic" panose="020B0502020202020204" pitchFamily="34" charset="0"/>
              </a:rPr>
              <a:t>COBRA/MN Continuation Services</a:t>
            </a:r>
          </a:p>
        </p:txBody>
      </p:sp>
      <p:sp>
        <p:nvSpPr>
          <p:cNvPr id="254981" name="Rectangle 5"/>
          <p:cNvSpPr>
            <a:spLocks noChangeArrowheads="1"/>
          </p:cNvSpPr>
          <p:nvPr/>
        </p:nvSpPr>
        <p:spPr bwMode="auto">
          <a:xfrm>
            <a:off x="281936" y="1030960"/>
            <a:ext cx="8551069" cy="4343400"/>
          </a:xfrm>
          <a:prstGeom prst="rect">
            <a:avLst/>
          </a:prstGeom>
          <a:noFill/>
          <a:ln w="9525">
            <a:noFill/>
            <a:miter lim="800000"/>
            <a:headEnd/>
            <a:tailEnd/>
          </a:ln>
          <a:effectLst/>
        </p:spPr>
        <p:txBody>
          <a:bodyPr lIns="90620" tIns="45310" rIns="90620" bIns="45310"/>
          <a:lstStyle/>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Benefits: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Initial notices for new hires and newly eligible</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Qualifying event notices for participants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Compliance on all federal and state statutes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Services provided by 121Benefits</a:t>
            </a:r>
          </a:p>
          <a:p>
            <a:pPr marL="792924"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No charge to employer</a:t>
            </a:r>
          </a:p>
          <a:p>
            <a:pPr lvl="1">
              <a:spcBef>
                <a:spcPct val="20000"/>
              </a:spcBef>
              <a:buClr>
                <a:srgbClr val="CC0000"/>
              </a:buClr>
              <a:buSzPct val="75000"/>
            </a:pPr>
            <a:endParaRPr lang="en-US" sz="1969" dirty="0"/>
          </a:p>
          <a:p>
            <a:pPr marL="1132748" lvl="2" indent="-226550">
              <a:spcBef>
                <a:spcPct val="20000"/>
              </a:spcBef>
              <a:buClr>
                <a:srgbClr val="CC0000"/>
              </a:buClr>
              <a:buSzPct val="45000"/>
              <a:buFont typeface="Wingdings" pitchFamily="2" charset="2"/>
              <a:buChar char="n"/>
            </a:pPr>
            <a:endParaRPr lang="en-US" sz="1969" dirty="0"/>
          </a:p>
          <a:p>
            <a:pPr marL="1132748" lvl="2" indent="-226550">
              <a:spcBef>
                <a:spcPct val="20000"/>
              </a:spcBef>
              <a:buClr>
                <a:srgbClr val="CC0000"/>
              </a:buClr>
              <a:buSzPct val="45000"/>
            </a:pPr>
            <a:endParaRPr lang="en-US" sz="1969" dirty="0"/>
          </a:p>
          <a:p>
            <a:pPr marL="339825" indent="-339825">
              <a:spcBef>
                <a:spcPct val="20000"/>
              </a:spcBef>
              <a:buClr>
                <a:srgbClr val="CC0000"/>
              </a:buClr>
              <a:buSzPct val="45000"/>
              <a:buFont typeface="Wingdings" pitchFamily="2" charset="2"/>
              <a:buChar char="n"/>
            </a:pPr>
            <a:endParaRPr lang="en-US" sz="1969" dirty="0"/>
          </a:p>
        </p:txBody>
      </p:sp>
    </p:spTree>
    <p:extLst>
      <p:ext uri="{BB962C8B-B14F-4D97-AF65-F5344CB8AC3E}">
        <p14:creationId xmlns:p14="http://schemas.microsoft.com/office/powerpoint/2010/main" val="300919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MACC and History with USI and Wells Fargo</a:t>
            </a:r>
          </a:p>
        </p:txBody>
      </p:sp>
      <p:sp>
        <p:nvSpPr>
          <p:cNvPr id="3" name="Content Placeholder 2"/>
          <p:cNvSpPr>
            <a:spLocks noGrp="1"/>
          </p:cNvSpPr>
          <p:nvPr>
            <p:ph idx="1"/>
          </p:nvPr>
        </p:nvSpPr>
        <p:spPr/>
        <p:txBody>
          <a:bodyPr/>
          <a:lstStyle/>
          <a:p>
            <a:pPr>
              <a:defRPr/>
            </a:pPr>
            <a:r>
              <a:rPr lang="en-US" dirty="0">
                <a:latin typeface="Century Gothic" panose="020B0502020202020204" pitchFamily="34" charset="0"/>
              </a:rPr>
              <a:t>Benefit Partners since 2003 with </a:t>
            </a:r>
            <a:r>
              <a:rPr lang="en-US" dirty="0" err="1">
                <a:latin typeface="Century Gothic" panose="020B0502020202020204" pitchFamily="34" charset="0"/>
              </a:rPr>
              <a:t>Acordia</a:t>
            </a:r>
            <a:endParaRPr lang="en-US" dirty="0">
              <a:latin typeface="Century Gothic" panose="020B0502020202020204" pitchFamily="34" charset="0"/>
            </a:endParaRPr>
          </a:p>
          <a:p>
            <a:pPr>
              <a:defRPr/>
            </a:pPr>
            <a:r>
              <a:rPr lang="en-US" dirty="0">
                <a:latin typeface="Century Gothic" panose="020B0502020202020204" pitchFamily="34" charset="0"/>
              </a:rPr>
              <a:t>Wells Fargo acquired </a:t>
            </a:r>
            <a:r>
              <a:rPr lang="en-US" dirty="0" err="1">
                <a:latin typeface="Century Gothic" panose="020B0502020202020204" pitchFamily="34" charset="0"/>
              </a:rPr>
              <a:t>Acordia</a:t>
            </a:r>
            <a:r>
              <a:rPr lang="en-US" dirty="0">
                <a:latin typeface="Century Gothic" panose="020B0502020202020204" pitchFamily="34" charset="0"/>
              </a:rPr>
              <a:t> in 2005</a:t>
            </a:r>
          </a:p>
          <a:p>
            <a:pPr>
              <a:defRPr/>
            </a:pPr>
            <a:r>
              <a:rPr lang="en-US" dirty="0">
                <a:latin typeface="Century Gothic" panose="020B0502020202020204" pitchFamily="34" charset="0"/>
              </a:rPr>
              <a:t>USI acquired Wells Fargo Insurance Services in 2017</a:t>
            </a:r>
          </a:p>
          <a:p>
            <a:pPr>
              <a:defRPr/>
            </a:pPr>
            <a:r>
              <a:rPr lang="en-US" dirty="0">
                <a:latin typeface="Century Gothic" panose="020B0502020202020204" pitchFamily="34" charset="0"/>
              </a:rPr>
              <a:t>Consolidated ancillary lines of coverage under one carrier to obtain lower rates and more competitive benefits</a:t>
            </a:r>
          </a:p>
          <a:p>
            <a:pPr>
              <a:defRPr/>
            </a:pPr>
            <a:r>
              <a:rPr lang="en-US" dirty="0">
                <a:latin typeface="Century Gothic" panose="020B0502020202020204" pitchFamily="34" charset="0"/>
              </a:rPr>
              <a:t>Provide expertise and services not usually available to smaller groups</a:t>
            </a:r>
          </a:p>
          <a:p>
            <a:pPr>
              <a:defRPr/>
            </a:pPr>
            <a:r>
              <a:rPr lang="en-US" dirty="0">
                <a:latin typeface="Century Gothic" panose="020B0502020202020204" pitchFamily="34" charset="0"/>
              </a:rPr>
              <a:t>Provide marketing on a regular basis to determine continued competitiveness of plan designs and rates</a:t>
            </a:r>
          </a:p>
          <a:p>
            <a:pPr>
              <a:defRPr/>
            </a:pPr>
            <a:r>
              <a:rPr lang="en-US" dirty="0">
                <a:latin typeface="Century Gothic" panose="020B0502020202020204" pitchFamily="34" charset="0"/>
              </a:rPr>
              <a:t>More negotiating power with carriers due to larger block of business</a:t>
            </a:r>
          </a:p>
          <a:p>
            <a:pPr>
              <a:defRPr/>
            </a:pPr>
            <a:endParaRPr lang="en-US" sz="1600" dirty="0"/>
          </a:p>
          <a:p>
            <a:pPr>
              <a:defRPr/>
            </a:pPr>
            <a:endParaRPr lang="en-US" sz="1600" dirty="0"/>
          </a:p>
          <a:p>
            <a:endParaRPr lang="en-US" dirty="0"/>
          </a:p>
        </p:txBody>
      </p:sp>
    </p:spTree>
    <p:custDataLst>
      <p:tags r:id="rId1"/>
    </p:custDataLst>
    <p:extLst>
      <p:ext uri="{BB962C8B-B14F-4D97-AF65-F5344CB8AC3E}">
        <p14:creationId xmlns:p14="http://schemas.microsoft.com/office/powerpoint/2010/main" val="411965208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2" name="Straight Connector 581"/>
          <p:cNvCxnSpPr/>
          <p:nvPr/>
        </p:nvCxnSpPr>
        <p:spPr>
          <a:xfrm>
            <a:off x="4569169" y="3257701"/>
            <a:ext cx="0" cy="2975167"/>
          </a:xfrm>
          <a:prstGeom prst="line">
            <a:avLst/>
          </a:prstGeom>
          <a:ln>
            <a:solidFill>
              <a:srgbClr val="09549B"/>
            </a:solidFill>
          </a:ln>
        </p:spPr>
        <p:style>
          <a:lnRef idx="1">
            <a:schemeClr val="accent1"/>
          </a:lnRef>
          <a:fillRef idx="0">
            <a:schemeClr val="accent1"/>
          </a:fillRef>
          <a:effectRef idx="0">
            <a:schemeClr val="accent1"/>
          </a:effectRef>
          <a:fontRef idx="minor">
            <a:schemeClr val="tx1"/>
          </a:fontRef>
        </p:style>
      </p:cxnSp>
      <p:sp>
        <p:nvSpPr>
          <p:cNvPr id="583" name="Rectangle 582"/>
          <p:cNvSpPr/>
          <p:nvPr/>
        </p:nvSpPr>
        <p:spPr>
          <a:xfrm>
            <a:off x="-233416" y="1184155"/>
            <a:ext cx="9231630" cy="90794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USI Brings </a:t>
            </a:r>
            <a:r>
              <a:rPr kumimoji="0" lang="en-US" sz="3200" b="0" i="0" u="none" strike="noStrike" kern="1200" cap="none" spc="0" normalizeH="0" baseline="0" noProof="0" dirty="0">
                <a:ln>
                  <a:noFill/>
                </a:ln>
                <a:solidFill>
                  <a:srgbClr val="09549B"/>
                </a:solidFill>
                <a:effectLst/>
                <a:uLnTx/>
                <a:uFillTx/>
                <a:latin typeface="Century Gothic" panose="020B0502020202020204" pitchFamily="34" charset="0"/>
                <a:ea typeface="+mn-ea"/>
                <a:cs typeface="+mn-cs"/>
              </a:rPr>
              <a:t>National Capabilities &amp; Local Expertise</a:t>
            </a:r>
          </a:p>
        </p:txBody>
      </p:sp>
      <p:sp>
        <p:nvSpPr>
          <p:cNvPr id="761" name="Text Box 21"/>
          <p:cNvSpPr txBox="1">
            <a:spLocks noChangeArrowheads="1"/>
          </p:cNvSpPr>
          <p:nvPr/>
        </p:nvSpPr>
        <p:spPr bwMode="auto">
          <a:xfrm>
            <a:off x="4746759" y="3074825"/>
            <a:ext cx="4105195" cy="1549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846" tIns="50923" rIns="101846" bIns="50923" anchor="t">
            <a:spAutoFit/>
          </a:bodyPr>
          <a:lstStyle>
            <a:lvl1pPr marL="114300" indent="-114300" defTabSz="1019175" eaLnBrk="0" hangingPunct="0">
              <a:defRPr sz="2800" b="1" i="1">
                <a:solidFill>
                  <a:schemeClr val="tx2"/>
                </a:solidFill>
                <a:latin typeface="Times New Roman" panose="02020603050405020304" pitchFamily="18" charset="0"/>
              </a:defRPr>
            </a:lvl1pPr>
            <a:lvl2pPr marL="742950" indent="-285750" defTabSz="1019175" eaLnBrk="0" hangingPunct="0">
              <a:defRPr sz="2800" b="1" i="1">
                <a:solidFill>
                  <a:schemeClr val="tx2"/>
                </a:solidFill>
                <a:latin typeface="Times New Roman" panose="02020603050405020304" pitchFamily="18" charset="0"/>
              </a:defRPr>
            </a:lvl2pPr>
            <a:lvl3pPr marL="1143000" indent="-228600" defTabSz="1019175" eaLnBrk="0" hangingPunct="0">
              <a:defRPr sz="2800" b="1" i="1">
                <a:solidFill>
                  <a:schemeClr val="tx2"/>
                </a:solidFill>
                <a:latin typeface="Times New Roman" panose="02020603050405020304" pitchFamily="18" charset="0"/>
              </a:defRPr>
            </a:lvl3pPr>
            <a:lvl4pPr marL="1600200" indent="-228600" defTabSz="1019175" eaLnBrk="0" hangingPunct="0">
              <a:defRPr sz="2800" b="1" i="1">
                <a:solidFill>
                  <a:schemeClr val="tx2"/>
                </a:solidFill>
                <a:latin typeface="Times New Roman" panose="02020603050405020304" pitchFamily="18" charset="0"/>
              </a:defRPr>
            </a:lvl4pPr>
            <a:lvl5pPr marL="2057400" indent="-228600" defTabSz="1019175" eaLnBrk="0" hangingPunct="0">
              <a:defRPr sz="2800" b="1" i="1">
                <a:solidFill>
                  <a:schemeClr val="tx2"/>
                </a:solidFill>
                <a:latin typeface="Times New Roman" panose="02020603050405020304" pitchFamily="18" charset="0"/>
              </a:defRPr>
            </a:lvl5pPr>
            <a:lvl6pPr marL="25146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6pPr>
            <a:lvl7pPr marL="29718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7pPr>
            <a:lvl8pPr marL="34290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8pPr>
            <a:lvl9pPr marL="38862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9pPr>
          </a:lstStyle>
          <a:p>
            <a:pPr marL="114300" marR="0" lvl="0" indent="-114300" algn="l" defTabSz="1019175" rtl="0" eaLnBrk="1" fontAlgn="auto" latinLnBrk="0" hangingPunct="1">
              <a:lnSpc>
                <a:spcPct val="100000"/>
              </a:lnSpc>
              <a:spcBef>
                <a:spcPct val="50000"/>
              </a:spcBef>
              <a:spcAft>
                <a:spcPts val="0"/>
              </a:spcAft>
              <a:buClrTx/>
              <a:buSzTx/>
              <a:buFontTx/>
              <a:buNone/>
              <a:tabLst/>
              <a:defRPr/>
            </a:pPr>
            <a:r>
              <a:rPr kumimoji="0" lang="en-US" sz="1200" b="0" i="0" u="none" strike="noStrike" kern="1200" cap="none" spc="0" normalizeH="0" baseline="0" noProof="0" dirty="0">
                <a:ln>
                  <a:noFill/>
                </a:ln>
                <a:solidFill>
                  <a:srgbClr val="09549B"/>
                </a:solidFill>
                <a:effectLst/>
                <a:uLnTx/>
                <a:uFillTx/>
                <a:latin typeface="Century Gothic" panose="020B0502020202020204" pitchFamily="34" charset="0"/>
                <a:ea typeface="+mn-ea"/>
                <a:cs typeface="Helvetica" panose="020B0604020202020204" pitchFamily="34" charset="0"/>
              </a:rPr>
              <a:t>USI’s North Region </a:t>
            </a:r>
            <a:endParaRPr kumimoji="0" lang="en-US" sz="1200" b="0" i="0" u="none" strike="noStrike" kern="1200" cap="none" spc="0" normalizeH="0" baseline="0" noProof="0" dirty="0">
              <a:ln>
                <a:noFill/>
              </a:ln>
              <a:solidFill>
                <a:srgbClr val="FF0000"/>
              </a:solidFill>
              <a:effectLst/>
              <a:uLnTx/>
              <a:uFillTx/>
              <a:latin typeface="Century Gothic" panose="020B0502020202020204" pitchFamily="34" charset="0"/>
              <a:ea typeface="+mn-ea"/>
              <a:cs typeface="Helvetica" panose="020B0604020202020204" pitchFamily="34" charset="0"/>
            </a:endParaRPr>
          </a:p>
          <a:p>
            <a:pPr marL="347663" marR="0" lvl="1" indent="-173038" algn="l" defTabSz="457200" rtl="0" eaLnBrk="1" fontAlgn="auto" latinLnBrk="0" hangingPunct="1">
              <a:lnSpc>
                <a:spcPct val="100000"/>
              </a:lnSpc>
              <a:spcBef>
                <a:spcPts val="600"/>
              </a:spcBef>
              <a:spcAft>
                <a:spcPts val="0"/>
              </a:spcAft>
              <a:buClr>
                <a:srgbClr val="09549B"/>
              </a:buClr>
              <a:buSzPct val="10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Helvetica" panose="020B0604020202020204" pitchFamily="34" charset="0"/>
              </a:rPr>
              <a:t>Over</a:t>
            </a:r>
            <a:r>
              <a:rPr kumimoji="0" lang="en-US" sz="1200" b="0" i="0" u="none" strike="noStrike" kern="1200" cap="none" spc="0" normalizeH="0" baseline="0" noProof="0" dirty="0">
                <a:ln>
                  <a:noFill/>
                </a:ln>
                <a:solidFill>
                  <a:prstClr val="black">
                    <a:lumMod val="50000"/>
                    <a:lumOff val="50000"/>
                  </a:prstClr>
                </a:solidFill>
                <a:effectLst/>
                <a:uLnTx/>
                <a:uFillTx/>
                <a:latin typeface="Century Gothic" panose="020B0502020202020204" pitchFamily="34" charset="0"/>
                <a:ea typeface="+mn-ea"/>
                <a:cs typeface="Helvetica" panose="020B0604020202020204" pitchFamily="34" charset="0"/>
              </a:rPr>
              <a:t> </a:t>
            </a: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Helvetica" panose="020B0604020202020204" pitchFamily="34" charset="0"/>
              </a:rPr>
              <a:t>500 insurance professionals with an average tenure of 15 years and specialists across a broad range of industries</a:t>
            </a:r>
          </a:p>
          <a:p>
            <a:pPr marL="347663" marR="0" lvl="1" indent="-173038" algn="l" defTabSz="457200" rtl="0" eaLnBrk="1" fontAlgn="auto" latinLnBrk="0" hangingPunct="1">
              <a:lnSpc>
                <a:spcPct val="100000"/>
              </a:lnSpc>
              <a:spcBef>
                <a:spcPts val="600"/>
              </a:spcBef>
              <a:spcAft>
                <a:spcPts val="0"/>
              </a:spcAft>
              <a:buClr>
                <a:srgbClr val="09549B"/>
              </a:buClr>
              <a:buSzPct val="10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Helvetica" panose="020B0604020202020204" pitchFamily="34" charset="0"/>
              </a:rPr>
              <a:t>Dedicated analytics, underwriting, wellness and compliance experts who make up the region’s Technical Resources Team</a:t>
            </a:r>
          </a:p>
        </p:txBody>
      </p:sp>
      <p:sp>
        <p:nvSpPr>
          <p:cNvPr id="762" name="Text Box 21"/>
          <p:cNvSpPr txBox="1">
            <a:spLocks noChangeArrowheads="1"/>
          </p:cNvSpPr>
          <p:nvPr/>
        </p:nvSpPr>
        <p:spPr bwMode="auto">
          <a:xfrm>
            <a:off x="4746759" y="4815218"/>
            <a:ext cx="3911019" cy="1180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846" tIns="50923" rIns="101846" bIns="50923" anchor="t">
            <a:spAutoFit/>
          </a:bodyPr>
          <a:lstStyle>
            <a:lvl1pPr marL="114300" indent="-114300" defTabSz="1019175" eaLnBrk="0" hangingPunct="0">
              <a:defRPr sz="2800" b="1" i="1">
                <a:solidFill>
                  <a:schemeClr val="tx2"/>
                </a:solidFill>
                <a:latin typeface="Times New Roman" panose="02020603050405020304" pitchFamily="18" charset="0"/>
              </a:defRPr>
            </a:lvl1pPr>
            <a:lvl2pPr marL="742950" indent="-285750" defTabSz="1019175" eaLnBrk="0" hangingPunct="0">
              <a:defRPr sz="2800" b="1" i="1">
                <a:solidFill>
                  <a:schemeClr val="tx2"/>
                </a:solidFill>
                <a:latin typeface="Times New Roman" panose="02020603050405020304" pitchFamily="18" charset="0"/>
              </a:defRPr>
            </a:lvl2pPr>
            <a:lvl3pPr marL="1143000" indent="-228600" defTabSz="1019175" eaLnBrk="0" hangingPunct="0">
              <a:defRPr sz="2800" b="1" i="1">
                <a:solidFill>
                  <a:schemeClr val="tx2"/>
                </a:solidFill>
                <a:latin typeface="Times New Roman" panose="02020603050405020304" pitchFamily="18" charset="0"/>
              </a:defRPr>
            </a:lvl3pPr>
            <a:lvl4pPr marL="1600200" indent="-228600" defTabSz="1019175" eaLnBrk="0" hangingPunct="0">
              <a:defRPr sz="2800" b="1" i="1">
                <a:solidFill>
                  <a:schemeClr val="tx2"/>
                </a:solidFill>
                <a:latin typeface="Times New Roman" panose="02020603050405020304" pitchFamily="18" charset="0"/>
              </a:defRPr>
            </a:lvl4pPr>
            <a:lvl5pPr marL="2057400" indent="-228600" defTabSz="1019175" eaLnBrk="0" hangingPunct="0">
              <a:defRPr sz="2800" b="1" i="1">
                <a:solidFill>
                  <a:schemeClr val="tx2"/>
                </a:solidFill>
                <a:latin typeface="Times New Roman" panose="02020603050405020304" pitchFamily="18" charset="0"/>
              </a:defRPr>
            </a:lvl5pPr>
            <a:lvl6pPr marL="25146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6pPr>
            <a:lvl7pPr marL="29718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7pPr>
            <a:lvl8pPr marL="34290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8pPr>
            <a:lvl9pPr marL="38862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9pPr>
          </a:lstStyle>
          <a:p>
            <a:pPr marL="114300" marR="0" lvl="0" indent="-114300" algn="l" defTabSz="1019175" rtl="0" eaLnBrk="1" fontAlgn="auto" latinLnBrk="0" hangingPunct="1">
              <a:lnSpc>
                <a:spcPct val="100000"/>
              </a:lnSpc>
              <a:spcBef>
                <a:spcPct val="50000"/>
              </a:spcBef>
              <a:spcAft>
                <a:spcPts val="0"/>
              </a:spcAft>
              <a:buClrTx/>
              <a:buSzTx/>
              <a:buFontTx/>
              <a:buNone/>
              <a:tabLst/>
              <a:defRPr/>
            </a:pPr>
            <a:r>
              <a:rPr kumimoji="0" lang="en-US" sz="1200" b="0" i="0" u="none" strike="noStrike" kern="1200" cap="none" spc="0" normalizeH="0" baseline="0" noProof="0" dirty="0">
                <a:ln>
                  <a:noFill/>
                </a:ln>
                <a:solidFill>
                  <a:srgbClr val="09549B"/>
                </a:solidFill>
                <a:effectLst/>
                <a:uLnTx/>
                <a:uFillTx/>
                <a:latin typeface="Century Gothic" panose="020B0502020202020204" pitchFamily="34" charset="0"/>
                <a:ea typeface="+mn-ea"/>
                <a:cs typeface="Helvetica" panose="020B0604020202020204" pitchFamily="34" charset="0"/>
              </a:rPr>
              <a:t>USI’s Bloomington Office </a:t>
            </a:r>
            <a:endParaRPr kumimoji="0" lang="en-US" sz="1200" b="0" i="0" u="none" strike="noStrike" kern="1200" cap="none" spc="0" normalizeH="0" baseline="0" noProof="0" dirty="0">
              <a:ln>
                <a:noFill/>
              </a:ln>
              <a:solidFill>
                <a:srgbClr val="FF0000"/>
              </a:solidFill>
              <a:effectLst/>
              <a:uLnTx/>
              <a:uFillTx/>
              <a:latin typeface="Century Gothic" panose="020B0502020202020204" pitchFamily="34" charset="0"/>
              <a:ea typeface="+mn-ea"/>
              <a:cs typeface="Helvetica" panose="020B0604020202020204" pitchFamily="34" charset="0"/>
            </a:endParaRPr>
          </a:p>
          <a:p>
            <a:pPr marL="347663" marR="0" lvl="1" indent="-173038" algn="l" defTabSz="457200" rtl="0" eaLnBrk="1" fontAlgn="auto" latinLnBrk="0" hangingPunct="1">
              <a:lnSpc>
                <a:spcPct val="100000"/>
              </a:lnSpc>
              <a:spcBef>
                <a:spcPts val="600"/>
              </a:spcBef>
              <a:spcAft>
                <a:spcPts val="0"/>
              </a:spcAft>
              <a:buClr>
                <a:srgbClr val="09549B"/>
              </a:buClr>
              <a:buSzPct val="10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Helvetica" panose="020B0604020202020204" pitchFamily="34" charset="0"/>
              </a:rPr>
              <a:t>Extensive local resources with more than 180 insurance professionals</a:t>
            </a:r>
          </a:p>
          <a:p>
            <a:pPr marL="347663" marR="0" lvl="1" indent="-173038" algn="l" defTabSz="457200" rtl="0" eaLnBrk="1" fontAlgn="auto" latinLnBrk="0" hangingPunct="1">
              <a:lnSpc>
                <a:spcPct val="100000"/>
              </a:lnSpc>
              <a:spcBef>
                <a:spcPts val="600"/>
              </a:spcBef>
              <a:spcAft>
                <a:spcPts val="0"/>
              </a:spcAft>
              <a:buClr>
                <a:srgbClr val="09549B"/>
              </a:buClr>
              <a:buSzPct val="10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Helvetica" panose="020B0604020202020204" pitchFamily="34" charset="0"/>
              </a:rPr>
              <a:t>Significant market presence in both Employee Benefits and Property &amp; Casualty</a:t>
            </a:r>
          </a:p>
        </p:txBody>
      </p:sp>
      <p:sp>
        <p:nvSpPr>
          <p:cNvPr id="33" name="Rectangle 32"/>
          <p:cNvSpPr/>
          <p:nvPr/>
        </p:nvSpPr>
        <p:spPr>
          <a:xfrm>
            <a:off x="304800" y="2189533"/>
            <a:ext cx="8547154" cy="73866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USI is a national insurance brokerage and consulting firm with more than 150 local offices and 6,000 professionals connected across the U.S. and a leading market position in all core businesses.   USI Minneapolis &amp; St. Paul</a:t>
            </a:r>
            <a:r>
              <a:rPr kumimoji="0" lang="en-US" sz="1400" b="0"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rPr>
              <a:t> </a:t>
            </a:r>
            <a:r>
              <a:rPr kumimoji="0" lang="en-US" sz="14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has been serving the local community since 1909</a:t>
            </a:r>
            <a:r>
              <a:rPr kumimoji="0" lang="en-US" sz="1400" b="0" i="0" u="none" strike="noStrike" kern="1200" cap="none" spc="0" normalizeH="0" baseline="0" noProof="0" dirty="0">
                <a:ln>
                  <a:noFill/>
                </a:ln>
                <a:solidFill>
                  <a:prstClr val="black">
                    <a:lumMod val="50000"/>
                    <a:lumOff val="50000"/>
                  </a:prstClr>
                </a:solidFill>
                <a:effectLst/>
                <a:uLnTx/>
                <a:uFillTx/>
                <a:latin typeface="Century Gothic" panose="020B0502020202020204" pitchFamily="34" charset="0"/>
                <a:ea typeface="+mn-ea"/>
                <a:cs typeface="+mn-cs"/>
              </a:rPr>
              <a:t>.</a:t>
            </a:r>
          </a:p>
        </p:txBody>
      </p:sp>
      <p:grpSp>
        <p:nvGrpSpPr>
          <p:cNvPr id="36" name="Group 35"/>
          <p:cNvGrpSpPr/>
          <p:nvPr/>
        </p:nvGrpSpPr>
        <p:grpSpPr>
          <a:xfrm>
            <a:off x="443999" y="5855751"/>
            <a:ext cx="3947581" cy="604175"/>
            <a:chOff x="354231" y="5636260"/>
            <a:chExt cx="3947581" cy="604175"/>
          </a:xfrm>
        </p:grpSpPr>
        <p:sp>
          <p:nvSpPr>
            <p:cNvPr id="37" name="Rectangle 36"/>
            <p:cNvSpPr/>
            <p:nvPr/>
          </p:nvSpPr>
          <p:spPr bwMode="auto">
            <a:xfrm>
              <a:off x="354231" y="5636260"/>
              <a:ext cx="855297" cy="604175"/>
            </a:xfrm>
            <a:prstGeom prst="rect">
              <a:avLst/>
            </a:prstGeom>
            <a:noFill/>
            <a:ln w="9525" cap="flat" cmpd="sng" algn="ctr">
              <a:noFill/>
              <a:prstDash val="solid"/>
              <a:round/>
              <a:headEnd type="none" w="med" len="med"/>
              <a:tailEnd type="none" w="med" len="med"/>
            </a:ln>
            <a:effectLst/>
          </p:spPr>
          <p:txBody>
            <a:bodyPr vert="horz" wrap="none" lIns="78309" tIns="39154" rIns="78309" bIns="39154"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Commercial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P&amp;C</a:t>
              </a:r>
            </a:p>
          </p:txBody>
        </p:sp>
        <p:sp>
          <p:nvSpPr>
            <p:cNvPr id="38" name="Rectangle 37"/>
            <p:cNvSpPr/>
            <p:nvPr/>
          </p:nvSpPr>
          <p:spPr bwMode="auto">
            <a:xfrm>
              <a:off x="1362906" y="5636260"/>
              <a:ext cx="855297" cy="604175"/>
            </a:xfrm>
            <a:prstGeom prst="rect">
              <a:avLst/>
            </a:prstGeom>
            <a:noFill/>
            <a:ln w="9525" cap="flat" cmpd="sng" algn="ctr">
              <a:noFill/>
              <a:prstDash val="solid"/>
              <a:round/>
              <a:headEnd type="none" w="med" len="med"/>
              <a:tailEnd type="none" w="med" len="med"/>
            </a:ln>
            <a:effectLst/>
          </p:spPr>
          <p:txBody>
            <a:bodyPr vert="horz" wrap="none" lIns="78309" tIns="39154" rIns="78309" bIns="39154"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Arial" panose="020B0604020202020204" pitchFamily="34" charset="0"/>
                </a:rPr>
                <a:t>Employee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Arial" panose="020B0604020202020204" pitchFamily="34" charset="0"/>
                </a:rPr>
                <a:t> Benefits</a:t>
              </a:r>
            </a:p>
          </p:txBody>
        </p:sp>
        <p:sp>
          <p:nvSpPr>
            <p:cNvPr id="39" name="Rectangle 38"/>
            <p:cNvSpPr/>
            <p:nvPr/>
          </p:nvSpPr>
          <p:spPr bwMode="auto">
            <a:xfrm>
              <a:off x="2396014" y="5636260"/>
              <a:ext cx="855297" cy="604175"/>
            </a:xfrm>
            <a:prstGeom prst="rect">
              <a:avLst/>
            </a:prstGeom>
            <a:noFill/>
            <a:ln w="9525" cap="flat" cmpd="sng" algn="ctr">
              <a:noFill/>
              <a:prstDash val="solid"/>
              <a:round/>
              <a:headEnd type="none" w="med" len="med"/>
              <a:tailEnd type="none" w="med" len="med"/>
            </a:ln>
            <a:effectLst/>
          </p:spPr>
          <p:txBody>
            <a:bodyPr vert="horz" wrap="none" lIns="78309" tIns="39154" rIns="78309" bIns="39154"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Personal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Risk</a:t>
              </a:r>
            </a:p>
          </p:txBody>
        </p:sp>
        <p:sp>
          <p:nvSpPr>
            <p:cNvPr id="40" name="Rectangle 39"/>
            <p:cNvSpPr/>
            <p:nvPr/>
          </p:nvSpPr>
          <p:spPr bwMode="auto">
            <a:xfrm>
              <a:off x="3446515" y="5636260"/>
              <a:ext cx="855297" cy="604175"/>
            </a:xfrm>
            <a:prstGeom prst="rect">
              <a:avLst/>
            </a:prstGeom>
            <a:noFill/>
            <a:ln w="9525" cap="flat" cmpd="sng" algn="ctr">
              <a:noFill/>
              <a:prstDash val="solid"/>
              <a:round/>
              <a:headEnd type="none" w="med" len="med"/>
              <a:tailEnd type="none" w="med" len="med"/>
            </a:ln>
            <a:effectLst/>
          </p:spPr>
          <p:txBody>
            <a:bodyPr vert="horz" wrap="none" lIns="78309" tIns="39154" rIns="78309" bIns="39154"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Retirement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Consulting</a:t>
              </a:r>
            </a:p>
          </p:txBody>
        </p:sp>
        <p:cxnSp>
          <p:nvCxnSpPr>
            <p:cNvPr id="41" name="Straight Connector 40"/>
            <p:cNvCxnSpPr/>
            <p:nvPr/>
          </p:nvCxnSpPr>
          <p:spPr>
            <a:xfrm>
              <a:off x="1320381" y="5775786"/>
              <a:ext cx="0" cy="366773"/>
            </a:xfrm>
            <a:prstGeom prst="line">
              <a:avLst/>
            </a:prstGeom>
            <a:ln>
              <a:solidFill>
                <a:srgbClr val="09549B"/>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264613" y="5775786"/>
              <a:ext cx="0" cy="366773"/>
            </a:xfrm>
            <a:prstGeom prst="line">
              <a:avLst/>
            </a:prstGeom>
            <a:ln>
              <a:solidFill>
                <a:srgbClr val="09549B"/>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342194" y="5775786"/>
              <a:ext cx="0" cy="366773"/>
            </a:xfrm>
            <a:prstGeom prst="line">
              <a:avLst/>
            </a:prstGeom>
            <a:ln>
              <a:solidFill>
                <a:srgbClr val="09549B"/>
              </a:solidFill>
            </a:ln>
          </p:spPr>
          <p:style>
            <a:lnRef idx="1">
              <a:schemeClr val="accent1"/>
            </a:lnRef>
            <a:fillRef idx="0">
              <a:schemeClr val="accent1"/>
            </a:fillRef>
            <a:effectRef idx="0">
              <a:schemeClr val="accent1"/>
            </a:effectRef>
            <a:fontRef idx="minor">
              <a:schemeClr val="tx1"/>
            </a:fontRef>
          </p:style>
        </p:cxnSp>
      </p:grpSp>
      <p:sp>
        <p:nvSpPr>
          <p:cNvPr id="19" name="Text Box 21"/>
          <p:cNvSpPr txBox="1">
            <a:spLocks noChangeArrowheads="1"/>
          </p:cNvSpPr>
          <p:nvPr/>
        </p:nvSpPr>
        <p:spPr bwMode="auto">
          <a:xfrm>
            <a:off x="450503" y="2908934"/>
            <a:ext cx="3664297" cy="47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846" tIns="50923" rIns="101846" bIns="50923" anchor="b">
            <a:spAutoFit/>
          </a:bodyPr>
          <a:lstStyle>
            <a:lvl1pPr marL="114300" indent="-114300" defTabSz="1019175" eaLnBrk="0" hangingPunct="0">
              <a:defRPr sz="2800" b="1" i="1">
                <a:solidFill>
                  <a:schemeClr val="tx2"/>
                </a:solidFill>
                <a:latin typeface="Times New Roman" panose="02020603050405020304" pitchFamily="18" charset="0"/>
              </a:defRPr>
            </a:lvl1pPr>
            <a:lvl2pPr marL="742950" indent="-285750" defTabSz="1019175" eaLnBrk="0" hangingPunct="0">
              <a:defRPr sz="2800" b="1" i="1">
                <a:solidFill>
                  <a:schemeClr val="tx2"/>
                </a:solidFill>
                <a:latin typeface="Times New Roman" panose="02020603050405020304" pitchFamily="18" charset="0"/>
              </a:defRPr>
            </a:lvl2pPr>
            <a:lvl3pPr marL="1143000" indent="-228600" defTabSz="1019175" eaLnBrk="0" hangingPunct="0">
              <a:defRPr sz="2800" b="1" i="1">
                <a:solidFill>
                  <a:schemeClr val="tx2"/>
                </a:solidFill>
                <a:latin typeface="Times New Roman" panose="02020603050405020304" pitchFamily="18" charset="0"/>
              </a:defRPr>
            </a:lvl3pPr>
            <a:lvl4pPr marL="1600200" indent="-228600" defTabSz="1019175" eaLnBrk="0" hangingPunct="0">
              <a:defRPr sz="2800" b="1" i="1">
                <a:solidFill>
                  <a:schemeClr val="tx2"/>
                </a:solidFill>
                <a:latin typeface="Times New Roman" panose="02020603050405020304" pitchFamily="18" charset="0"/>
              </a:defRPr>
            </a:lvl4pPr>
            <a:lvl5pPr marL="2057400" indent="-228600" defTabSz="1019175" eaLnBrk="0" hangingPunct="0">
              <a:defRPr sz="2800" b="1" i="1">
                <a:solidFill>
                  <a:schemeClr val="tx2"/>
                </a:solidFill>
                <a:latin typeface="Times New Roman" panose="02020603050405020304" pitchFamily="18" charset="0"/>
              </a:defRPr>
            </a:lvl5pPr>
            <a:lvl6pPr marL="25146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6pPr>
            <a:lvl7pPr marL="29718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7pPr>
            <a:lvl8pPr marL="34290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8pPr>
            <a:lvl9pPr marL="3886200" indent="-228600" algn="ctr" defTabSz="1019175" eaLnBrk="0" fontAlgn="base" hangingPunct="0">
              <a:spcBef>
                <a:spcPct val="0"/>
              </a:spcBef>
              <a:spcAft>
                <a:spcPct val="0"/>
              </a:spcAft>
              <a:defRPr sz="2800" b="1" i="1">
                <a:solidFill>
                  <a:schemeClr val="tx2"/>
                </a:solidFill>
                <a:latin typeface="Times New Roman" panose="02020603050405020304" pitchFamily="18" charset="0"/>
              </a:defRPr>
            </a:lvl9pPr>
          </a:lstStyle>
          <a:p>
            <a:pPr marL="174625" marR="0" lvl="1" indent="0" algn="ctr" defTabSz="457200" rtl="0" eaLnBrk="1" fontAlgn="auto" latinLnBrk="0" hangingPunct="1">
              <a:lnSpc>
                <a:spcPct val="100000"/>
              </a:lnSpc>
              <a:spcBef>
                <a:spcPts val="600"/>
              </a:spcBef>
              <a:spcAft>
                <a:spcPts val="0"/>
              </a:spcAft>
              <a:buClr>
                <a:srgbClr val="09549B"/>
              </a:buClr>
              <a:buSzPct val="100000"/>
              <a:buFontTx/>
              <a:buNone/>
              <a:tabLst/>
              <a:defRPr/>
            </a:pPr>
            <a:r>
              <a:rPr kumimoji="0" lang="en-US" sz="1200" b="0" i="0" u="none" strike="noStrike" kern="1200" cap="none" spc="0" normalizeH="0" baseline="0" noProof="0" dirty="0">
                <a:ln>
                  <a:noFill/>
                </a:ln>
                <a:solidFill>
                  <a:srgbClr val="09549B"/>
                </a:solidFill>
                <a:effectLst/>
                <a:uLnTx/>
                <a:uFillTx/>
                <a:latin typeface="Century Gothic" panose="020B0502020202020204" pitchFamily="34" charset="0"/>
                <a:ea typeface="+mn-ea"/>
                <a:cs typeface="+mn-cs"/>
              </a:rPr>
              <a:t>Leading National &amp; Local Broker Approaching $2B in Revenue</a:t>
            </a:r>
          </a:p>
        </p:txBody>
      </p:sp>
      <p:pic>
        <p:nvPicPr>
          <p:cNvPr id="21" name="Picture 20"/>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52400" y="3494434"/>
            <a:ext cx="4218432" cy="2383536"/>
          </a:xfrm>
          <a:prstGeom prst="rect">
            <a:avLst/>
          </a:prstGeom>
        </p:spPr>
      </p:pic>
      <p:sp>
        <p:nvSpPr>
          <p:cNvPr id="2" name="txtFooterText"/>
          <p:cNvSpPr txBox="1"/>
          <p:nvPr/>
        </p:nvSpPr>
        <p:spPr>
          <a:xfrm>
            <a:off x="381000" y="6667500"/>
            <a:ext cx="2286000" cy="184666"/>
          </a:xfrm>
          <a:prstGeom prst="rect">
            <a:avLst/>
          </a:prstGeom>
          <a:pattFill>
            <a:fgClr>
              <a:srgbClr val="FFFFFF"/>
            </a:fgClr>
            <a:bgClr>
              <a:srgbClr val="FFFFFF"/>
            </a:bgClr>
          </a:pattFill>
        </p:spPr>
        <p:txBody>
          <a:bodyPr vert="horz"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a:ln>
                  <a:noFill/>
                </a:ln>
                <a:solidFill>
                  <a:srgbClr val="817E7F"/>
                </a:solidFill>
                <a:effectLst/>
                <a:uLnTx/>
                <a:uFillTx/>
                <a:latin typeface="Arial" panose="020B0604020202020204" pitchFamily="34" charset="0"/>
                <a:ea typeface="+mn-ea"/>
                <a:cs typeface="+mn-cs"/>
              </a:rPr>
              <a:t>© 2014-2017 USI Insurance Services. All rights reserved</a:t>
            </a:r>
          </a:p>
        </p:txBody>
      </p:sp>
      <p:pic>
        <p:nvPicPr>
          <p:cNvPr id="18" name="Picture 17">
            <a:extLst>
              <a:ext uri="{FF2B5EF4-FFF2-40B4-BE49-F238E27FC236}">
                <a16:creationId xmlns:a16="http://schemas.microsoft.com/office/drawing/2014/main" xmlns="" id="{926CC565-60D9-4A66-8816-DDA67F93E5ED}"/>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1" y="0"/>
            <a:ext cx="9143999" cy="1563624"/>
          </a:xfrm>
          <a:prstGeom prst="rect">
            <a:avLst/>
          </a:prstGeom>
        </p:spPr>
      </p:pic>
    </p:spTree>
    <p:custDataLst>
      <p:tags r:id="rId1"/>
    </p:custDataLst>
    <p:extLst>
      <p:ext uri="{BB962C8B-B14F-4D97-AF65-F5344CB8AC3E}">
        <p14:creationId xmlns:p14="http://schemas.microsoft.com/office/powerpoint/2010/main" val="3548856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41120" y="1488955"/>
            <a:ext cx="7654290" cy="584775"/>
          </a:xfrm>
          <a:prstGeom prst="rect">
            <a:avLst/>
          </a:prstGeom>
        </p:spPr>
        <p:txBody>
          <a:bodyPr wrap="square">
            <a:spAutoFit/>
          </a:bodyPr>
          <a:lstStyle/>
          <a:p>
            <a:pPr algn="r"/>
            <a:r>
              <a:rPr lang="en-US" sz="1600" dirty="0">
                <a:solidFill>
                  <a:srgbClr val="2C2C2C">
                    <a:lumMod val="75000"/>
                    <a:lumOff val="25000"/>
                  </a:srgbClr>
                </a:solidFill>
                <a:latin typeface="Century Gothic" panose="020B0502020202020204" pitchFamily="34" charset="0"/>
              </a:rPr>
              <a:t>USI ONE</a:t>
            </a:r>
            <a:r>
              <a:rPr lang="en-US" sz="1600" baseline="30000" dirty="0">
                <a:solidFill>
                  <a:srgbClr val="2C2C2C">
                    <a:lumMod val="75000"/>
                    <a:lumOff val="25000"/>
                  </a:srgbClr>
                </a:solidFill>
                <a:latin typeface="Century Gothic" panose="020B0502020202020204" pitchFamily="34" charset="0"/>
              </a:rPr>
              <a:t>®</a:t>
            </a:r>
            <a:r>
              <a:rPr lang="en-US" sz="1600" dirty="0">
                <a:solidFill>
                  <a:srgbClr val="2C2C2C">
                    <a:lumMod val="75000"/>
                    <a:lumOff val="25000"/>
                  </a:srgbClr>
                </a:solidFill>
                <a:latin typeface="Century Gothic" panose="020B0502020202020204" pitchFamily="34" charset="0"/>
              </a:rPr>
              <a:t>, </a:t>
            </a:r>
            <a:r>
              <a:rPr lang="en-US" sz="3200" dirty="0">
                <a:solidFill>
                  <a:srgbClr val="09549B"/>
                </a:solidFill>
                <a:latin typeface="Century Gothic" panose="020B0502020202020204" pitchFamily="34" charset="0"/>
              </a:rPr>
              <a:t>Employee Benefit Solutions</a:t>
            </a:r>
            <a:endParaRPr lang="en-US" sz="3200" dirty="0">
              <a:solidFill>
                <a:srgbClr val="09549B"/>
              </a:solidFill>
            </a:endParaRPr>
          </a:p>
        </p:txBody>
      </p:sp>
      <p:sp>
        <p:nvSpPr>
          <p:cNvPr id="52" name="Rectangle 51"/>
          <p:cNvSpPr/>
          <p:nvPr/>
        </p:nvSpPr>
        <p:spPr>
          <a:xfrm>
            <a:off x="448351" y="2195095"/>
            <a:ext cx="8311331" cy="830997"/>
          </a:xfrm>
          <a:prstGeom prst="rect">
            <a:avLst/>
          </a:prstGeom>
        </p:spPr>
        <p:txBody>
          <a:bodyPr wrap="square">
            <a:spAutoFit/>
          </a:bodyPr>
          <a:lstStyle/>
          <a:p>
            <a:pPr algn="ctr"/>
            <a:r>
              <a:rPr lang="en-US" sz="1600" dirty="0">
                <a:solidFill>
                  <a:srgbClr val="2C2C2C">
                    <a:lumMod val="75000"/>
                    <a:lumOff val="25000"/>
                  </a:srgbClr>
                </a:solidFill>
                <a:latin typeface="Century Gothic" panose="020B0502020202020204" pitchFamily="34" charset="0"/>
              </a:rPr>
              <a:t>USI’s employee benefit practice is designed to </a:t>
            </a:r>
            <a:r>
              <a:rPr lang="en-US" sz="1600" dirty="0">
                <a:solidFill>
                  <a:srgbClr val="09549B"/>
                </a:solidFill>
                <a:latin typeface="Century Gothic" panose="020B0502020202020204" pitchFamily="34" charset="0"/>
              </a:rPr>
              <a:t>contain cost, promote </a:t>
            </a:r>
            <a:br>
              <a:rPr lang="en-US" sz="1600" dirty="0">
                <a:solidFill>
                  <a:srgbClr val="09549B"/>
                </a:solidFill>
                <a:latin typeface="Century Gothic" panose="020B0502020202020204" pitchFamily="34" charset="0"/>
              </a:rPr>
            </a:br>
            <a:r>
              <a:rPr lang="en-US" sz="1600" dirty="0">
                <a:solidFill>
                  <a:srgbClr val="09549B"/>
                </a:solidFill>
                <a:latin typeface="Century Gothic" panose="020B0502020202020204" pitchFamily="34" charset="0"/>
              </a:rPr>
              <a:t>regulatory compliance </a:t>
            </a:r>
            <a:r>
              <a:rPr lang="en-US" sz="1600" dirty="0">
                <a:solidFill>
                  <a:srgbClr val="2C2C2C">
                    <a:lumMod val="75000"/>
                    <a:lumOff val="25000"/>
                  </a:srgbClr>
                </a:solidFill>
                <a:latin typeface="Century Gothic" panose="020B0502020202020204" pitchFamily="34" charset="0"/>
              </a:rPr>
              <a:t>and</a:t>
            </a:r>
            <a:r>
              <a:rPr lang="en-US" sz="1600" dirty="0">
                <a:solidFill>
                  <a:srgbClr val="EEECE1">
                    <a:lumMod val="50000"/>
                  </a:srgbClr>
                </a:solidFill>
                <a:latin typeface="Century Gothic" panose="020B0502020202020204" pitchFamily="34" charset="0"/>
              </a:rPr>
              <a:t> </a:t>
            </a:r>
            <a:r>
              <a:rPr lang="en-US" sz="1600" dirty="0">
                <a:solidFill>
                  <a:srgbClr val="09549B"/>
                </a:solidFill>
                <a:latin typeface="Century Gothic" panose="020B0502020202020204" pitchFamily="34" charset="0"/>
              </a:rPr>
              <a:t>deliver superior account service</a:t>
            </a:r>
            <a:r>
              <a:rPr lang="en-US" sz="1600" dirty="0">
                <a:solidFill>
                  <a:srgbClr val="191919">
                    <a:lumMod val="50000"/>
                    <a:lumOff val="50000"/>
                  </a:srgbClr>
                </a:solidFill>
                <a:latin typeface="Century Gothic" panose="020B0502020202020204" pitchFamily="34" charset="0"/>
              </a:rPr>
              <a:t>.  </a:t>
            </a:r>
            <a:br>
              <a:rPr lang="en-US" sz="1600" dirty="0">
                <a:solidFill>
                  <a:srgbClr val="191919">
                    <a:lumMod val="50000"/>
                    <a:lumOff val="50000"/>
                  </a:srgbClr>
                </a:solidFill>
                <a:latin typeface="Century Gothic" panose="020B0502020202020204" pitchFamily="34" charset="0"/>
              </a:rPr>
            </a:br>
            <a:r>
              <a:rPr lang="en-US" sz="1600" dirty="0">
                <a:solidFill>
                  <a:srgbClr val="2C2C2C">
                    <a:lumMod val="75000"/>
                    <a:lumOff val="25000"/>
                  </a:srgbClr>
                </a:solidFill>
                <a:latin typeface="Century Gothic" panose="020B0502020202020204" pitchFamily="34" charset="0"/>
              </a:rPr>
              <a:t>We focus on seven primary employee benefit service areas. </a:t>
            </a:r>
          </a:p>
        </p:txBody>
      </p:sp>
      <p:grpSp>
        <p:nvGrpSpPr>
          <p:cNvPr id="3" name="Group 2"/>
          <p:cNvGrpSpPr/>
          <p:nvPr/>
        </p:nvGrpSpPr>
        <p:grpSpPr>
          <a:xfrm>
            <a:off x="6491232" y="3219851"/>
            <a:ext cx="1199763" cy="2647641"/>
            <a:chOff x="6491232" y="3219851"/>
            <a:chExt cx="1199763" cy="2647641"/>
          </a:xfrm>
        </p:grpSpPr>
        <p:pic>
          <p:nvPicPr>
            <p:cNvPr id="60" name="Picture 59">
              <a:hlinkClick r:id="" action="ppaction://noaction"/>
            </p:cNvPr>
            <p:cNvPicPr>
              <a:picLocks noChangeAspect="1"/>
            </p:cNvPicPr>
            <p:nvPr/>
          </p:nvPicPr>
          <p:blipFill rotWithShape="1">
            <a:blip r:embed="rId3"/>
            <a:srcRect t="1871" r="1598" b="3093"/>
            <a:stretch/>
          </p:blipFill>
          <p:spPr>
            <a:xfrm>
              <a:off x="6509401" y="3231351"/>
              <a:ext cx="1181594" cy="657224"/>
            </a:xfrm>
            <a:prstGeom prst="rect">
              <a:avLst/>
            </a:prstGeom>
          </p:spPr>
        </p:pic>
        <p:sp>
          <p:nvSpPr>
            <p:cNvPr id="63" name="Rounded Rectangle 20"/>
            <p:cNvSpPr/>
            <p:nvPr/>
          </p:nvSpPr>
          <p:spPr>
            <a:xfrm>
              <a:off x="6522683" y="3942015"/>
              <a:ext cx="1140697"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Pharmacy</a:t>
              </a:r>
            </a:p>
          </p:txBody>
        </p:sp>
        <p:sp>
          <p:nvSpPr>
            <p:cNvPr id="66" name="Rectangle 65"/>
            <p:cNvSpPr/>
            <p:nvPr/>
          </p:nvSpPr>
          <p:spPr>
            <a:xfrm>
              <a:off x="6491232" y="3219851"/>
              <a:ext cx="1189057" cy="2647641"/>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67" name="TextBox 66"/>
            <p:cNvSpPr txBox="1"/>
            <p:nvPr/>
          </p:nvSpPr>
          <p:spPr>
            <a:xfrm>
              <a:off x="6559654" y="4447956"/>
              <a:ext cx="1051185" cy="1061829"/>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Solutions to increase transparency and minimize pharmacy costs</a:t>
              </a:r>
            </a:p>
          </p:txBody>
        </p:sp>
      </p:grpSp>
      <p:grpSp>
        <p:nvGrpSpPr>
          <p:cNvPr id="6" name="Group 5"/>
          <p:cNvGrpSpPr/>
          <p:nvPr/>
        </p:nvGrpSpPr>
        <p:grpSpPr>
          <a:xfrm>
            <a:off x="2712065" y="3219850"/>
            <a:ext cx="1219574" cy="2647549"/>
            <a:chOff x="2712065" y="3219850"/>
            <a:chExt cx="1219574" cy="2647549"/>
          </a:xfrm>
        </p:grpSpPr>
        <p:pic>
          <p:nvPicPr>
            <p:cNvPr id="69" name="Picture 68">
              <a:hlinkClick r:id="" action="ppaction://noaction"/>
            </p:cNvPr>
            <p:cNvPicPr>
              <a:picLocks noChangeAspect="1"/>
            </p:cNvPicPr>
            <p:nvPr/>
          </p:nvPicPr>
          <p:blipFill>
            <a:blip r:embed="rId4"/>
            <a:stretch>
              <a:fillRect/>
            </a:stretch>
          </p:blipFill>
          <p:spPr>
            <a:xfrm>
              <a:off x="2729160" y="3221096"/>
              <a:ext cx="1185352" cy="654551"/>
            </a:xfrm>
            <a:prstGeom prst="rect">
              <a:avLst/>
            </a:prstGeom>
          </p:spPr>
        </p:pic>
        <p:sp>
          <p:nvSpPr>
            <p:cNvPr id="70" name="Rounded Rectangle 20"/>
            <p:cNvSpPr/>
            <p:nvPr/>
          </p:nvSpPr>
          <p:spPr>
            <a:xfrm>
              <a:off x="2755665" y="3939398"/>
              <a:ext cx="1140704" cy="557085"/>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Population </a:t>
              </a:r>
              <a:br>
                <a:rPr lang="en-US" sz="1100" kern="0" dirty="0">
                  <a:solidFill>
                    <a:srgbClr val="09549B"/>
                  </a:solidFill>
                  <a:latin typeface="Century Gothic" panose="020B0502020202020204" pitchFamily="34" charset="0"/>
                </a:rPr>
              </a:br>
              <a:r>
                <a:rPr lang="en-US" sz="1100" kern="0" dirty="0">
                  <a:solidFill>
                    <a:srgbClr val="09549B"/>
                  </a:solidFill>
                  <a:latin typeface="Century Gothic" panose="020B0502020202020204" pitchFamily="34" charset="0"/>
                </a:rPr>
                <a:t>Health </a:t>
              </a:r>
              <a:br>
                <a:rPr lang="en-US" sz="1100" kern="0" dirty="0">
                  <a:solidFill>
                    <a:srgbClr val="09549B"/>
                  </a:solidFill>
                  <a:latin typeface="Century Gothic" panose="020B0502020202020204" pitchFamily="34" charset="0"/>
                </a:rPr>
              </a:br>
              <a:r>
                <a:rPr lang="en-US" sz="1100" kern="0" dirty="0">
                  <a:solidFill>
                    <a:srgbClr val="09549B"/>
                  </a:solidFill>
                  <a:latin typeface="Century Gothic" panose="020B0502020202020204" pitchFamily="34" charset="0"/>
                </a:rPr>
                <a:t>Management</a:t>
              </a:r>
            </a:p>
          </p:txBody>
        </p:sp>
        <p:sp>
          <p:nvSpPr>
            <p:cNvPr id="71" name="Rectangle 70"/>
            <p:cNvSpPr/>
            <p:nvPr/>
          </p:nvSpPr>
          <p:spPr>
            <a:xfrm>
              <a:off x="2721936" y="3219850"/>
              <a:ext cx="1189057" cy="2647549"/>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72" name="TextBox 71"/>
            <p:cNvSpPr txBox="1"/>
            <p:nvPr/>
          </p:nvSpPr>
          <p:spPr>
            <a:xfrm>
              <a:off x="2712065" y="4451196"/>
              <a:ext cx="1219574" cy="1223411"/>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Wellness design, disease management analysis and aligned incentives to improve health</a:t>
              </a:r>
            </a:p>
          </p:txBody>
        </p:sp>
      </p:grpSp>
      <p:cxnSp>
        <p:nvCxnSpPr>
          <p:cNvPr id="78" name="Straight Connector 77"/>
          <p:cNvCxnSpPr/>
          <p:nvPr/>
        </p:nvCxnSpPr>
        <p:spPr>
          <a:xfrm>
            <a:off x="1462854" y="3902451"/>
            <a:ext cx="1189057" cy="0"/>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1456735" y="3219851"/>
            <a:ext cx="1245710" cy="2779464"/>
            <a:chOff x="1456735" y="3219851"/>
            <a:chExt cx="1245710" cy="2779464"/>
          </a:xfrm>
        </p:grpSpPr>
        <p:pic>
          <p:nvPicPr>
            <p:cNvPr id="74" name="Picture 73">
              <a:hlinkClick r:id="" action="ppaction://noaction"/>
            </p:cNvPr>
            <p:cNvPicPr>
              <a:picLocks noChangeAspect="1"/>
            </p:cNvPicPr>
            <p:nvPr/>
          </p:nvPicPr>
          <p:blipFill rotWithShape="1">
            <a:blip r:embed="rId5">
              <a:extLst>
                <a:ext uri="{28A0092B-C50C-407E-A947-70E740481C1C}">
                  <a14:useLocalDpi xmlns:a14="http://schemas.microsoft.com/office/drawing/2010/main" val="0"/>
                </a:ext>
              </a:extLst>
            </a:blip>
            <a:srcRect t="10240" b="16333"/>
            <a:stretch/>
          </p:blipFill>
          <p:spPr>
            <a:xfrm>
              <a:off x="1466462" y="3246120"/>
              <a:ext cx="1187139" cy="655103"/>
            </a:xfrm>
            <a:prstGeom prst="rect">
              <a:avLst/>
            </a:prstGeom>
          </p:spPr>
        </p:pic>
        <p:sp>
          <p:nvSpPr>
            <p:cNvPr id="76" name="Rounded Rectangle 20"/>
            <p:cNvSpPr/>
            <p:nvPr/>
          </p:nvSpPr>
          <p:spPr>
            <a:xfrm>
              <a:off x="1494889" y="3946797"/>
              <a:ext cx="1149294"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HR </a:t>
              </a:r>
              <a:br>
                <a:rPr lang="en-US" sz="1100" kern="0" dirty="0">
                  <a:solidFill>
                    <a:srgbClr val="09549B"/>
                  </a:solidFill>
                  <a:latin typeface="Century Gothic" panose="020B0502020202020204" pitchFamily="34" charset="0"/>
                </a:rPr>
              </a:br>
              <a:r>
                <a:rPr lang="en-US" sz="1100" kern="0" dirty="0">
                  <a:solidFill>
                    <a:srgbClr val="09549B"/>
                  </a:solidFill>
                  <a:latin typeface="Century Gothic" panose="020B0502020202020204" pitchFamily="34" charset="0"/>
                </a:rPr>
                <a:t>Services</a:t>
              </a:r>
            </a:p>
          </p:txBody>
        </p:sp>
        <p:sp>
          <p:nvSpPr>
            <p:cNvPr id="77" name="Rectangle 76"/>
            <p:cNvSpPr/>
            <p:nvPr/>
          </p:nvSpPr>
          <p:spPr>
            <a:xfrm>
              <a:off x="1465504" y="3219851"/>
              <a:ext cx="1189057" cy="2649101"/>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79" name="TextBox 78"/>
            <p:cNvSpPr txBox="1"/>
            <p:nvPr/>
          </p:nvSpPr>
          <p:spPr>
            <a:xfrm>
              <a:off x="1456735" y="4452738"/>
              <a:ext cx="1245710" cy="1546577"/>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Administration  platforms, call centers and service calendars to ease your administrative burdens</a:t>
              </a:r>
            </a:p>
            <a:p>
              <a:pPr algn="ctr"/>
              <a:endParaRPr lang="en-US" sz="1050" dirty="0">
                <a:solidFill>
                  <a:srgbClr val="2C2C2C">
                    <a:lumMod val="75000"/>
                    <a:lumOff val="25000"/>
                  </a:srgbClr>
                </a:solidFill>
                <a:latin typeface="Century Gothic" panose="020B0502020202020204" pitchFamily="34" charset="0"/>
              </a:endParaRPr>
            </a:p>
          </p:txBody>
        </p:sp>
      </p:grpSp>
      <p:grpSp>
        <p:nvGrpSpPr>
          <p:cNvPr id="5" name="Group 4"/>
          <p:cNvGrpSpPr/>
          <p:nvPr/>
        </p:nvGrpSpPr>
        <p:grpSpPr>
          <a:xfrm>
            <a:off x="3952834" y="3219851"/>
            <a:ext cx="1278278" cy="2649100"/>
            <a:chOff x="3952834" y="3219851"/>
            <a:chExt cx="1278278" cy="2649100"/>
          </a:xfrm>
        </p:grpSpPr>
        <p:pic>
          <p:nvPicPr>
            <p:cNvPr id="81" name="Picture 80">
              <a:hlinkClick r:id="" action="ppaction://noaction"/>
            </p:cNvPr>
            <p:cNvPicPr>
              <a:picLocks noChangeAspect="1"/>
            </p:cNvPicPr>
            <p:nvPr/>
          </p:nvPicPr>
          <p:blipFill rotWithShape="1">
            <a:blip r:embed="rId6"/>
            <a:srcRect t="1" r="1149" b="3632"/>
            <a:stretch/>
          </p:blipFill>
          <p:spPr>
            <a:xfrm>
              <a:off x="3979258" y="3226404"/>
              <a:ext cx="1194194" cy="662690"/>
            </a:xfrm>
            <a:prstGeom prst="rect">
              <a:avLst/>
            </a:prstGeom>
          </p:spPr>
        </p:pic>
        <p:sp>
          <p:nvSpPr>
            <p:cNvPr id="82" name="Rounded Rectangle 20"/>
            <p:cNvSpPr/>
            <p:nvPr/>
          </p:nvSpPr>
          <p:spPr>
            <a:xfrm>
              <a:off x="4016789" y="3943473"/>
              <a:ext cx="1135408"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Compliance/ Healthcare Reform</a:t>
              </a:r>
            </a:p>
          </p:txBody>
        </p:sp>
        <p:sp>
          <p:nvSpPr>
            <p:cNvPr id="83" name="Rectangle 82"/>
            <p:cNvSpPr/>
            <p:nvPr/>
          </p:nvSpPr>
          <p:spPr>
            <a:xfrm>
              <a:off x="3978368" y="3219851"/>
              <a:ext cx="1189057" cy="2649100"/>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84" name="TextBox 83"/>
            <p:cNvSpPr txBox="1"/>
            <p:nvPr/>
          </p:nvSpPr>
          <p:spPr>
            <a:xfrm>
              <a:off x="3952834" y="4443670"/>
              <a:ext cx="1278278" cy="1223412"/>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Tools, expert guidance, and policies to promote compliance with federal and state regulations</a:t>
              </a:r>
            </a:p>
          </p:txBody>
        </p:sp>
      </p:grpSp>
      <p:grpSp>
        <p:nvGrpSpPr>
          <p:cNvPr id="8" name="Group 7"/>
          <p:cNvGrpSpPr/>
          <p:nvPr/>
        </p:nvGrpSpPr>
        <p:grpSpPr>
          <a:xfrm>
            <a:off x="209071" y="3219851"/>
            <a:ext cx="1191744" cy="2647475"/>
            <a:chOff x="209071" y="3219851"/>
            <a:chExt cx="1191744" cy="2647475"/>
          </a:xfrm>
        </p:grpSpPr>
        <p:sp>
          <p:nvSpPr>
            <p:cNvPr id="89" name="Rounded Rectangle 20"/>
            <p:cNvSpPr/>
            <p:nvPr/>
          </p:nvSpPr>
          <p:spPr>
            <a:xfrm>
              <a:off x="243631" y="3946824"/>
              <a:ext cx="1149290"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Underwriting &amp; Analytics</a:t>
              </a:r>
            </a:p>
          </p:txBody>
        </p:sp>
        <p:sp>
          <p:nvSpPr>
            <p:cNvPr id="90" name="Rectangle 89"/>
            <p:cNvSpPr/>
            <p:nvPr/>
          </p:nvSpPr>
          <p:spPr>
            <a:xfrm>
              <a:off x="209071" y="3219851"/>
              <a:ext cx="1189057" cy="2647475"/>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91" name="TextBox 90"/>
            <p:cNvSpPr txBox="1"/>
            <p:nvPr/>
          </p:nvSpPr>
          <p:spPr>
            <a:xfrm>
              <a:off x="235414" y="4450677"/>
              <a:ext cx="1149014" cy="738664"/>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Negotiation &amp; management to contain plan costs</a:t>
              </a:r>
            </a:p>
          </p:txBody>
        </p:sp>
        <p:pic>
          <p:nvPicPr>
            <p:cNvPr id="88" name="Picture 87">
              <a:hlinkClick r:id="" action="ppaction://noaction"/>
            </p:cNvPr>
            <p:cNvPicPr>
              <a:picLocks noChangeAspect="1"/>
            </p:cNvPicPr>
            <p:nvPr/>
          </p:nvPicPr>
          <p:blipFill>
            <a:blip r:embed="rId7"/>
            <a:stretch>
              <a:fillRect/>
            </a:stretch>
          </p:blipFill>
          <p:spPr>
            <a:xfrm>
              <a:off x="217688" y="3231351"/>
              <a:ext cx="1183127" cy="669872"/>
            </a:xfrm>
            <a:prstGeom prst="rect">
              <a:avLst/>
            </a:prstGeom>
          </p:spPr>
        </p:pic>
      </p:grpSp>
      <p:grpSp>
        <p:nvGrpSpPr>
          <p:cNvPr id="4" name="Group 3"/>
          <p:cNvGrpSpPr/>
          <p:nvPr/>
        </p:nvGrpSpPr>
        <p:grpSpPr>
          <a:xfrm>
            <a:off x="5234800" y="3219851"/>
            <a:ext cx="1199241" cy="2647549"/>
            <a:chOff x="5234800" y="3219851"/>
            <a:chExt cx="1199241" cy="2647549"/>
          </a:xfrm>
        </p:grpSpPr>
        <p:pic>
          <p:nvPicPr>
            <p:cNvPr id="14" name="Picture 13">
              <a:hlinkClick r:id="" action="ppaction://noaction"/>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40732" y="3221098"/>
              <a:ext cx="1193309" cy="666678"/>
            </a:xfrm>
            <a:prstGeom prst="rect">
              <a:avLst/>
            </a:prstGeom>
          </p:spPr>
        </p:pic>
        <p:sp>
          <p:nvSpPr>
            <p:cNvPr id="95" name="Rounded Rectangle 20"/>
            <p:cNvSpPr/>
            <p:nvPr/>
          </p:nvSpPr>
          <p:spPr>
            <a:xfrm>
              <a:off x="5302320" y="3934974"/>
              <a:ext cx="1074636"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Care Intervention</a:t>
              </a:r>
            </a:p>
          </p:txBody>
        </p:sp>
        <p:sp>
          <p:nvSpPr>
            <p:cNvPr id="96" name="Rectangle 95"/>
            <p:cNvSpPr/>
            <p:nvPr/>
          </p:nvSpPr>
          <p:spPr>
            <a:xfrm>
              <a:off x="5234800" y="3219851"/>
              <a:ext cx="1189057" cy="2647549"/>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97" name="TextBox 96"/>
            <p:cNvSpPr txBox="1"/>
            <p:nvPr/>
          </p:nvSpPr>
          <p:spPr>
            <a:xfrm>
              <a:off x="5312863" y="4441276"/>
              <a:ext cx="1051185" cy="1384995"/>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Options for members to make more efficient care decisions without sacrificing quality</a:t>
              </a:r>
            </a:p>
          </p:txBody>
        </p:sp>
      </p:grpSp>
      <p:grpSp>
        <p:nvGrpSpPr>
          <p:cNvPr id="10" name="Group 9"/>
          <p:cNvGrpSpPr/>
          <p:nvPr/>
        </p:nvGrpSpPr>
        <p:grpSpPr>
          <a:xfrm>
            <a:off x="7757848" y="3219851"/>
            <a:ext cx="1194591" cy="2647475"/>
            <a:chOff x="7747666" y="3219851"/>
            <a:chExt cx="1194591" cy="2647475"/>
          </a:xfrm>
        </p:grpSpPr>
        <p:pic>
          <p:nvPicPr>
            <p:cNvPr id="9" name="Pictur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65729" y="3219851"/>
              <a:ext cx="1176528" cy="667673"/>
            </a:xfrm>
            <a:prstGeom prst="rect">
              <a:avLst/>
            </a:prstGeom>
          </p:spPr>
        </p:pic>
        <p:grpSp>
          <p:nvGrpSpPr>
            <p:cNvPr id="2" name="Group 1"/>
            <p:cNvGrpSpPr/>
            <p:nvPr/>
          </p:nvGrpSpPr>
          <p:grpSpPr>
            <a:xfrm>
              <a:off x="7747666" y="3219851"/>
              <a:ext cx="1189057" cy="2647475"/>
              <a:chOff x="7747666" y="3219851"/>
              <a:chExt cx="1189057" cy="2647475"/>
            </a:xfrm>
          </p:grpSpPr>
          <p:sp>
            <p:nvSpPr>
              <p:cNvPr id="41" name="Rounded Rectangle 20"/>
              <p:cNvSpPr/>
              <p:nvPr/>
            </p:nvSpPr>
            <p:spPr>
              <a:xfrm>
                <a:off x="7804599" y="3930515"/>
                <a:ext cx="1074636" cy="557086"/>
              </a:xfrm>
              <a:prstGeom prst="rect">
                <a:avLst/>
              </a:prstGeom>
              <a:noFill/>
              <a:ln>
                <a:noFill/>
              </a:ln>
              <a:effectLst/>
            </p:spPr>
            <p:txBody>
              <a:bodyPr spcFirstLastPara="0" vert="horz" wrap="square" lIns="30480" tIns="30480" rIns="30480" bIns="30480" numCol="1" spcCol="1270" anchor="ctr" anchorCtr="0">
                <a:noAutofit/>
              </a:bodyPr>
              <a:lstStyle/>
              <a:p>
                <a:pPr algn="ctr" defTabSz="355600">
                  <a:lnSpc>
                    <a:spcPct val="90000"/>
                  </a:lnSpc>
                  <a:spcBef>
                    <a:spcPct val="0"/>
                  </a:spcBef>
                  <a:spcAft>
                    <a:spcPct val="35000"/>
                  </a:spcAft>
                  <a:defRPr/>
                </a:pPr>
                <a:r>
                  <a:rPr lang="en-US" sz="1100" kern="0" dirty="0">
                    <a:solidFill>
                      <a:srgbClr val="09549B"/>
                    </a:solidFill>
                    <a:latin typeface="Century Gothic" panose="020B0502020202020204" pitchFamily="34" charset="0"/>
                  </a:rPr>
                  <a:t>Ancillary Benefits</a:t>
                </a:r>
              </a:p>
            </p:txBody>
          </p:sp>
          <p:sp>
            <p:nvSpPr>
              <p:cNvPr id="42" name="Rectangle 41"/>
              <p:cNvSpPr/>
              <p:nvPr/>
            </p:nvSpPr>
            <p:spPr>
              <a:xfrm>
                <a:off x="7747666" y="3219851"/>
                <a:ext cx="1189057" cy="2647475"/>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43" name="TextBox 42"/>
              <p:cNvSpPr txBox="1"/>
              <p:nvPr/>
            </p:nvSpPr>
            <p:spPr>
              <a:xfrm>
                <a:off x="7814753" y="4445914"/>
                <a:ext cx="1051185" cy="1061829"/>
              </a:xfrm>
              <a:prstGeom prst="rect">
                <a:avLst/>
              </a:prstGeom>
              <a:noFill/>
            </p:spPr>
            <p:txBody>
              <a:bodyPr wrap="square" rtlCol="0">
                <a:spAutoFit/>
              </a:bodyPr>
              <a:lstStyle/>
              <a:p>
                <a:pPr algn="ctr"/>
                <a:r>
                  <a:rPr lang="en-US" sz="1050" dirty="0">
                    <a:solidFill>
                      <a:srgbClr val="2C2C2C">
                        <a:lumMod val="75000"/>
                        <a:lumOff val="25000"/>
                      </a:srgbClr>
                    </a:solidFill>
                    <a:latin typeface="Century Gothic" panose="020B0502020202020204" pitchFamily="34" charset="0"/>
                  </a:rPr>
                  <a:t>Competitive marketing and scoring drives results for other plan services </a:t>
                </a:r>
              </a:p>
            </p:txBody>
          </p:sp>
        </p:grpSp>
      </p:grpSp>
      <p:sp>
        <p:nvSpPr>
          <p:cNvPr id="46" name="Rectangle 45"/>
          <p:cNvSpPr/>
          <p:nvPr/>
        </p:nvSpPr>
        <p:spPr>
          <a:xfrm>
            <a:off x="0" y="6198359"/>
            <a:ext cx="9163050" cy="307777"/>
          </a:xfrm>
          <a:prstGeom prst="rect">
            <a:avLst/>
          </a:prstGeom>
          <a:solidFill>
            <a:schemeClr val="tx1">
              <a:lumMod val="10000"/>
              <a:lumOff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400" dirty="0">
                <a:solidFill>
                  <a:srgbClr val="09549B"/>
                </a:solidFill>
                <a:latin typeface="Century Gothic" panose="020B0502020202020204" pitchFamily="34" charset="0"/>
              </a:rPr>
              <a:t>A Comprehensive, Holistic View of Your Employee Benefits Plan</a:t>
            </a:r>
          </a:p>
        </p:txBody>
      </p:sp>
      <p:sp>
        <p:nvSpPr>
          <p:cNvPr id="11" name="txtFooterText"/>
          <p:cNvSpPr txBox="1"/>
          <p:nvPr/>
        </p:nvSpPr>
        <p:spPr>
          <a:xfrm>
            <a:off x="381000" y="6667500"/>
            <a:ext cx="2286000" cy="184666"/>
          </a:xfrm>
          <a:prstGeom prst="rect">
            <a:avLst/>
          </a:prstGeom>
          <a:pattFill>
            <a:fgClr>
              <a:srgbClr val="FFFFFF"/>
            </a:fgClr>
            <a:bgClr>
              <a:srgbClr val="FFFFFF"/>
            </a:bgClr>
          </a:pattFill>
        </p:spPr>
        <p:txBody>
          <a:bodyPr vert="horz" rtlCol="0">
            <a:spAutoFit/>
          </a:bodyPr>
          <a:lstStyle/>
          <a:p>
            <a:r>
              <a:rPr lang="en-US" sz="600">
                <a:solidFill>
                  <a:srgbClr val="817E7F"/>
                </a:solidFill>
                <a:latin typeface="Arial" panose="020B0604020202020204" pitchFamily="34" charset="0"/>
              </a:rPr>
              <a:t>© 2014-2018 USI Insurance Services. All rights reserved</a:t>
            </a:r>
          </a:p>
        </p:txBody>
      </p:sp>
    </p:spTree>
    <p:custDataLst>
      <p:tags r:id="rId1"/>
    </p:custDataLst>
    <p:extLst>
      <p:ext uri="{BB962C8B-B14F-4D97-AF65-F5344CB8AC3E}">
        <p14:creationId xmlns:p14="http://schemas.microsoft.com/office/powerpoint/2010/main" val="2408797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 name="Rectangle 3"/>
          <p:cNvSpPr>
            <a:spLocks noChangeArrowheads="1"/>
          </p:cNvSpPr>
          <p:nvPr/>
        </p:nvSpPr>
        <p:spPr bwMode="auto">
          <a:xfrm>
            <a:off x="319471" y="285750"/>
            <a:ext cx="8476059" cy="762000"/>
          </a:xfrm>
          <a:prstGeom prst="rect">
            <a:avLst/>
          </a:prstGeom>
          <a:noFill/>
          <a:ln w="9525">
            <a:noFill/>
            <a:miter lim="800000"/>
            <a:headEnd/>
            <a:tailEnd/>
          </a:ln>
          <a:effectLst/>
        </p:spPr>
        <p:txBody>
          <a:bodyPr lIns="90620" tIns="45310" rIns="90620" bIns="45310" anchor="ctr"/>
          <a:lstStyle/>
          <a:p>
            <a:r>
              <a:rPr lang="en-US" sz="2800" dirty="0">
                <a:solidFill>
                  <a:srgbClr val="C00000"/>
                </a:solidFill>
                <a:latin typeface="Century Gothic" panose="020B0502020202020204" pitchFamily="34" charset="0"/>
              </a:rPr>
              <a:t>Carriers</a:t>
            </a:r>
          </a:p>
        </p:txBody>
      </p:sp>
      <p:sp>
        <p:nvSpPr>
          <p:cNvPr id="254981" name="Rectangle 5"/>
          <p:cNvSpPr>
            <a:spLocks noChangeArrowheads="1"/>
          </p:cNvSpPr>
          <p:nvPr/>
        </p:nvSpPr>
        <p:spPr bwMode="auto">
          <a:xfrm>
            <a:off x="281936" y="1030960"/>
            <a:ext cx="8551069" cy="4343400"/>
          </a:xfrm>
          <a:prstGeom prst="rect">
            <a:avLst/>
          </a:prstGeom>
          <a:noFill/>
          <a:ln w="9525">
            <a:noFill/>
            <a:miter lim="800000"/>
            <a:headEnd/>
            <a:tailEnd/>
          </a:ln>
          <a:effectLst/>
        </p:spPr>
        <p:txBody>
          <a:bodyPr lIns="90620" tIns="45310" rIns="90620" bIns="45310"/>
          <a:lstStyle/>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Dental – Delta Dental of Minnesota</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Largest networks in Minnesota</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Serve 4.1 million members nationwide</a:t>
            </a:r>
          </a:p>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Vision – </a:t>
            </a:r>
            <a:r>
              <a:rPr lang="en-US" sz="2250" dirty="0" err="1">
                <a:latin typeface="Century Gothic" panose="020B0502020202020204" pitchFamily="34" charset="0"/>
                <a:ea typeface="Verdana" panose="020B0604030504040204" pitchFamily="34" charset="0"/>
                <a:cs typeface="Verdana" panose="020B0604030504040204" pitchFamily="34" charset="0"/>
              </a:rPr>
              <a:t>EyeMed</a:t>
            </a:r>
            <a:r>
              <a:rPr lang="en-US" sz="2250" dirty="0">
                <a:latin typeface="Century Gothic" panose="020B0502020202020204" pitchFamily="34" charset="0"/>
                <a:ea typeface="Verdana" panose="020B0604030504040204" pitchFamily="34" charset="0"/>
                <a:cs typeface="Verdana" panose="020B0604030504040204" pitchFamily="34" charset="0"/>
              </a:rPr>
              <a:t>/Fidelity Security</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97,000 access points nationwide</a:t>
            </a:r>
          </a:p>
          <a:p>
            <a:pPr marL="797025" lvl="1" indent="-339825">
              <a:spcBef>
                <a:spcPct val="20000"/>
              </a:spcBef>
              <a:buSzPct val="75000"/>
              <a:buFont typeface="Arial" pitchFamily="34" charset="0"/>
              <a:buChar char="•"/>
            </a:pPr>
            <a:r>
              <a:rPr lang="en-US" sz="2250" dirty="0" err="1">
                <a:latin typeface="Century Gothic" panose="020B0502020202020204" pitchFamily="34" charset="0"/>
                <a:ea typeface="Verdana" panose="020B0604030504040204" pitchFamily="34" charset="0"/>
                <a:cs typeface="Verdana" panose="020B0604030504040204" pitchFamily="34" charset="0"/>
              </a:rPr>
              <a:t>Lenscrafters</a:t>
            </a:r>
            <a:r>
              <a:rPr lang="en-US" sz="2250" dirty="0">
                <a:latin typeface="Century Gothic" panose="020B0502020202020204" pitchFamily="34" charset="0"/>
                <a:ea typeface="Verdana" panose="020B0604030504040204" pitchFamily="34" charset="0"/>
                <a:cs typeface="Verdana" panose="020B0604030504040204" pitchFamily="34" charset="0"/>
              </a:rPr>
              <a:t>, Pearle Vision, Target, Sears, America’s Best</a:t>
            </a:r>
          </a:p>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Life and Disability – Lincoln Financial Group (LFG)</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Solid financial carrier</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Fortune 250</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Founded 1905</a:t>
            </a:r>
          </a:p>
          <a:p>
            <a:pPr marL="339825"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COBRA/MN Continuation – 121 Benefits</a:t>
            </a:r>
          </a:p>
          <a:p>
            <a:pPr marL="797025" lvl="1" indent="-339825">
              <a:spcBef>
                <a:spcPct val="20000"/>
              </a:spcBef>
              <a:buSzPct val="75000"/>
              <a:buFont typeface="Arial" pitchFamily="34" charset="0"/>
              <a:buChar char="•"/>
            </a:pPr>
            <a:r>
              <a:rPr lang="en-US" sz="2250" dirty="0">
                <a:latin typeface="Century Gothic" panose="020B0502020202020204" pitchFamily="34" charset="0"/>
                <a:ea typeface="Verdana" panose="020B0604030504040204" pitchFamily="34" charset="0"/>
                <a:cs typeface="Verdana" panose="020B0604030504040204" pitchFamily="34" charset="0"/>
              </a:rPr>
              <a:t>Stress free administration of legally required continuation benefits</a:t>
            </a:r>
          </a:p>
          <a:p>
            <a:pPr lvl="1">
              <a:spcBef>
                <a:spcPct val="20000"/>
              </a:spcBef>
              <a:buSzPct val="75000"/>
            </a:pPr>
            <a:r>
              <a:rPr lang="en-US" sz="2250" dirty="0">
                <a:latin typeface="Century Gothic" panose="020B0502020202020204" pitchFamily="34" charset="0"/>
                <a:ea typeface="Verdana" panose="020B0604030504040204" pitchFamily="34" charset="0"/>
                <a:cs typeface="Verdana" panose="020B0604030504040204" pitchFamily="34" charset="0"/>
              </a:rPr>
              <a:t> </a:t>
            </a:r>
          </a:p>
          <a:p>
            <a:pPr lvl="1">
              <a:spcBef>
                <a:spcPct val="20000"/>
              </a:spcBef>
              <a:buSzPct val="75000"/>
            </a:pPr>
            <a:endParaRPr lang="en-US" sz="2250" dirty="0">
              <a:latin typeface="Century Gothic" panose="020B0502020202020204" pitchFamily="34" charset="0"/>
              <a:ea typeface="Verdana" panose="020B0604030504040204" pitchFamily="34" charset="0"/>
              <a:cs typeface="Verdana" panose="020B0604030504040204" pitchFamily="34" charset="0"/>
            </a:endParaRPr>
          </a:p>
          <a:p>
            <a:pPr lvl="1">
              <a:spcBef>
                <a:spcPct val="20000"/>
              </a:spcBef>
              <a:buClr>
                <a:srgbClr val="CC0000"/>
              </a:buClr>
              <a:buSzPct val="75000"/>
            </a:pPr>
            <a:endParaRPr lang="en-US" sz="1969" dirty="0"/>
          </a:p>
          <a:p>
            <a:pPr marL="1132748" lvl="2" indent="-226550">
              <a:spcBef>
                <a:spcPct val="20000"/>
              </a:spcBef>
              <a:buClr>
                <a:srgbClr val="CC0000"/>
              </a:buClr>
              <a:buSzPct val="45000"/>
              <a:buFont typeface="Wingdings" pitchFamily="2" charset="2"/>
              <a:buChar char="n"/>
            </a:pPr>
            <a:endParaRPr lang="en-US" sz="1969" dirty="0"/>
          </a:p>
          <a:p>
            <a:pPr marL="1132748" lvl="2" indent="-226550">
              <a:spcBef>
                <a:spcPct val="20000"/>
              </a:spcBef>
              <a:buClr>
                <a:srgbClr val="CC0000"/>
              </a:buClr>
              <a:buSzPct val="45000"/>
            </a:pPr>
            <a:endParaRPr lang="en-US" sz="1969" dirty="0"/>
          </a:p>
          <a:p>
            <a:pPr marL="339825" indent="-339825">
              <a:spcBef>
                <a:spcPct val="20000"/>
              </a:spcBef>
              <a:buClr>
                <a:srgbClr val="CC0000"/>
              </a:buClr>
              <a:buSzPct val="45000"/>
              <a:buFont typeface="Wingdings" pitchFamily="2" charset="2"/>
              <a:buChar char="n"/>
            </a:pPr>
            <a:endParaRPr lang="en-US" sz="1969" dirty="0"/>
          </a:p>
        </p:txBody>
      </p:sp>
    </p:spTree>
    <p:extLst>
      <p:ext uri="{BB962C8B-B14F-4D97-AF65-F5344CB8AC3E}">
        <p14:creationId xmlns:p14="http://schemas.microsoft.com/office/powerpoint/2010/main" val="1760671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747568780"/>
              </p:ext>
            </p:extLst>
          </p:nvPr>
        </p:nvGraphicFramePr>
        <p:xfrm>
          <a:off x="457200" y="1142999"/>
          <a:ext cx="8229600" cy="5332055"/>
        </p:xfrm>
        <a:graphic>
          <a:graphicData uri="http://schemas.openxmlformats.org/drawingml/2006/table">
            <a:tbl>
              <a:tblPr/>
              <a:tblGrid>
                <a:gridCol w="4206240">
                  <a:extLst>
                    <a:ext uri="{9D8B030D-6E8A-4147-A177-3AD203B41FA5}">
                      <a16:colId xmlns:a16="http://schemas.microsoft.com/office/drawing/2014/main" xmlns="" val="20000"/>
                    </a:ext>
                  </a:extLst>
                </a:gridCol>
                <a:gridCol w="4023360">
                  <a:extLst>
                    <a:ext uri="{9D8B030D-6E8A-4147-A177-3AD203B41FA5}">
                      <a16:colId xmlns:a16="http://schemas.microsoft.com/office/drawing/2014/main" xmlns="" val="20001"/>
                    </a:ext>
                  </a:extLst>
                </a:gridCol>
              </a:tblGrid>
              <a:tr h="345481">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sz="1500" b="1"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Delta PPO and Delta Premier</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cs typeface="Arial" charset="0"/>
                        </a:rPr>
                        <a:t>Annual Max Benefit Per Person</a:t>
                      </a:r>
                      <a:endParaRPr kumimoji="0" lang="en-US" sz="15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$1,250 </a:t>
                      </a:r>
                      <a:endParaRPr kumimoji="0" lang="en-US" sz="15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56533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cs typeface="Arial" charset="0"/>
                        </a:rPr>
                        <a:t>Deductible</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$25 per person </a:t>
                      </a:r>
                    </a:p>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$75 family maximum</a:t>
                      </a: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bg1"/>
                          </a:solidFill>
                          <a:effectLst/>
                          <a:latin typeface="Century Gothic" panose="020B0502020202020204" pitchFamily="34" charset="0"/>
                          <a:cs typeface="Arial" charset="0"/>
                        </a:rPr>
                        <a:t>Diagnostic &amp; Preventive</a:t>
                      </a:r>
                      <a:endParaRPr kumimoji="0" lang="en-US" sz="2600" b="0" i="0" u="none" strike="noStrike" cap="none" normalizeH="0" baseline="0" dirty="0">
                        <a:ln>
                          <a:noFill/>
                        </a:ln>
                        <a:solidFill>
                          <a:schemeClr val="bg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 </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extLst>
                  <a:ext uri="{0D108BD9-81ED-4DB2-BD59-A6C34878D82A}">
                    <a16:rowId xmlns:a16="http://schemas.microsoft.com/office/drawing/2014/main" xmlns="" val="10003"/>
                  </a:ext>
                </a:extLst>
              </a:tr>
              <a:tr h="56533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Cleanings, X-Rays, Exams, Fluoride Treatments, Sealants for children</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100% </a:t>
                      </a:r>
                      <a:r>
                        <a:rPr kumimoji="0" lang="en-US" sz="1400" b="0" i="0" u="none" strike="noStrike" cap="none" normalizeH="0" baseline="0" dirty="0">
                          <a:ln>
                            <a:noFill/>
                          </a:ln>
                          <a:solidFill>
                            <a:schemeClr val="tx1"/>
                          </a:solidFill>
                          <a:effectLst/>
                          <a:latin typeface="Century Gothic" panose="020B0502020202020204" pitchFamily="34" charset="0"/>
                          <a:cs typeface="Arial" charset="0"/>
                        </a:rPr>
                        <a:t>(Deductible does not apply)</a:t>
                      </a:r>
                      <a:endParaRPr kumimoji="0" lang="en-US" sz="14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bg1"/>
                          </a:solidFill>
                          <a:effectLst/>
                          <a:latin typeface="Century Gothic" panose="020B0502020202020204" pitchFamily="34" charset="0"/>
                          <a:cs typeface="Arial" charset="0"/>
                        </a:rPr>
                        <a:t>Basic Care</a:t>
                      </a:r>
                      <a:endParaRPr kumimoji="0" lang="en-US" sz="2600" b="0" i="0" u="none" strike="noStrike" cap="none" normalizeH="0" baseline="0" dirty="0">
                        <a:ln>
                          <a:noFill/>
                        </a:ln>
                        <a:solidFill>
                          <a:schemeClr val="bg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rgbClr val="FFFFFF"/>
                          </a:solidFill>
                          <a:effectLst/>
                          <a:latin typeface="Century Gothic" panose="020B0502020202020204" pitchFamily="34" charset="0"/>
                          <a:cs typeface="Arial" charset="0"/>
                        </a:rPr>
                        <a:t> </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extLst>
                  <a:ext uri="{0D108BD9-81ED-4DB2-BD59-A6C34878D82A}">
                    <a16:rowId xmlns:a16="http://schemas.microsoft.com/office/drawing/2014/main" xmlns="" val="10005"/>
                  </a:ext>
                </a:extLst>
              </a:tr>
              <a:tr h="377786">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Fillings, Oral Surgery, Periodontics, Root Canals</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Deductible, 80%</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bg1"/>
                          </a:solidFill>
                          <a:effectLst/>
                          <a:latin typeface="Century Gothic" panose="020B0502020202020204" pitchFamily="34" charset="0"/>
                          <a:cs typeface="Arial" charset="0"/>
                        </a:rPr>
                        <a:t>Major Restorative Care</a:t>
                      </a:r>
                      <a:endParaRPr kumimoji="0" lang="en-US" sz="2600" b="0" i="0" u="none" strike="noStrike" cap="none" normalizeH="0" baseline="0" dirty="0">
                        <a:ln>
                          <a:noFill/>
                        </a:ln>
                        <a:solidFill>
                          <a:schemeClr val="bg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rgbClr val="FFFFFF"/>
                          </a:solidFill>
                          <a:effectLst/>
                          <a:latin typeface="Century Gothic" panose="020B0502020202020204" pitchFamily="34" charset="0"/>
                          <a:cs typeface="Arial" charset="0"/>
                        </a:rPr>
                        <a:t> </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extLst>
                  <a:ext uri="{0D108BD9-81ED-4DB2-BD59-A6C34878D82A}">
                    <a16:rowId xmlns:a16="http://schemas.microsoft.com/office/drawing/2014/main" xmlns="" val="10007"/>
                  </a:ext>
                </a:extLst>
              </a:tr>
              <a:tr h="377786">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Crowns, Bridges, Dentures and Repairs</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Deductible, 50%</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56533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bg1"/>
                          </a:solidFill>
                          <a:effectLst/>
                          <a:latin typeface="Century Gothic" panose="020B0502020202020204" pitchFamily="34" charset="0"/>
                          <a:cs typeface="Arial" charset="0"/>
                        </a:rPr>
                        <a:t>Orthodontics – Dependent Children under age 8 - 18 </a:t>
                      </a:r>
                      <a:endParaRPr kumimoji="0" lang="en-US" sz="2600" b="0" i="0" u="none" strike="noStrike" cap="none" normalizeH="0" baseline="0" dirty="0">
                        <a:ln>
                          <a:noFill/>
                        </a:ln>
                        <a:solidFill>
                          <a:schemeClr val="bg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0070C0"/>
                    </a:solidFill>
                  </a:tcPr>
                </a:tc>
                <a:extLst>
                  <a:ext uri="{0D108BD9-81ED-4DB2-BD59-A6C34878D82A}">
                    <a16:rowId xmlns:a16="http://schemas.microsoft.com/office/drawing/2014/main" xmlns="" val="10009"/>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Orthodontia</a:t>
                      </a:r>
                      <a:endParaRPr kumimoji="0" lang="en-US" sz="900" b="0" i="0" u="none" strike="noStrike" cap="none" normalizeH="0" baseline="0" dirty="0">
                        <a:ln>
                          <a:noFill/>
                        </a:ln>
                        <a:solidFill>
                          <a:schemeClr val="tx1"/>
                        </a:solidFill>
                        <a:effectLst/>
                        <a:latin typeface="Century Gothic" panose="020B0502020202020204" pitchFamily="34" charset="0"/>
                        <a:cs typeface="Arial"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50%</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xmlns="" val="10010"/>
                  </a:ext>
                </a:extLst>
              </a:tr>
              <a:tr h="32977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Orthodontic Lifetime Maximum  </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5400" cap="flat" cmpd="sng" algn="ctr">
                      <a:solidFill>
                        <a:srgbClr val="000000"/>
                      </a:solidFill>
                      <a:prstDash val="solid"/>
                      <a:round/>
                      <a:headEnd type="none" w="sm" len="sm"/>
                      <a:tailEnd type="none" w="sm" len="sm"/>
                    </a:lnR>
                    <a:ln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cs typeface="Arial" charset="0"/>
                        </a:rPr>
                        <a:t>$1,500 </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25400"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1"/>
                  </a:ext>
                </a:extLst>
              </a:tr>
              <a:tr h="21985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Century Gothic" panose="020B0502020202020204" pitchFamily="34" charset="0"/>
                          <a:cs typeface="Arial" charset="0"/>
                        </a:rPr>
                        <a:t>This summary of dental coverage is a general overview of the provisions described in the Membership Contract.</a:t>
                      </a:r>
                      <a:endParaRPr kumimoji="0" lang="en-US" sz="2600" b="0" i="0" u="none" strike="noStrike" cap="none" normalizeH="0" baseline="0" dirty="0">
                        <a:ln>
                          <a:noFill/>
                        </a:ln>
                        <a:solidFill>
                          <a:schemeClr val="tx1"/>
                        </a:solidFill>
                        <a:effectLst/>
                        <a:latin typeface="Century Gothic" panose="020B0502020202020204" pitchFamily="34" charset="0"/>
                      </a:endParaRPr>
                    </a:p>
                  </a:txBody>
                  <a:tcPr marL="109728" marR="10972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12"/>
                  </a:ext>
                </a:extLst>
              </a:tr>
              <a:tr h="165629">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sz="200" b="0" i="0" u="none" strike="noStrike" cap="none" normalizeH="0" baseline="0" dirty="0">
                        <a:ln>
                          <a:noFill/>
                        </a:ln>
                        <a:solidFill>
                          <a:schemeClr val="tx1"/>
                        </a:solidFill>
                        <a:effectLst/>
                        <a:latin typeface="Century Gothic" panose="020B0502020202020204" pitchFamily="34" charset="0"/>
                      </a:endParaRPr>
                    </a:p>
                  </a:txBody>
                  <a:tcPr marL="109728" marR="10972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13"/>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rgbClr val="C00000"/>
                </a:solidFill>
              </a:rPr>
              <a:t>Delta Dental Benefit Summary: In Network</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6</a:t>
            </a:fld>
            <a:endParaRPr lang="en-US" sz="800"/>
          </a:p>
        </p:txBody>
      </p:sp>
    </p:spTree>
    <p:extLst>
      <p:ext uri="{BB962C8B-B14F-4D97-AF65-F5344CB8AC3E}">
        <p14:creationId xmlns:p14="http://schemas.microsoft.com/office/powerpoint/2010/main" val="3675954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76" name="Group 128"/>
          <p:cNvGraphicFramePr>
            <a:graphicFrameLocks noGrp="1"/>
          </p:cNvGraphicFramePr>
          <p:nvPr>
            <p:ph idx="1"/>
            <p:extLst>
              <p:ext uri="{D42A27DB-BD31-4B8C-83A1-F6EECF244321}">
                <p14:modId xmlns:p14="http://schemas.microsoft.com/office/powerpoint/2010/main" val="1354280710"/>
              </p:ext>
            </p:extLst>
          </p:nvPr>
        </p:nvGraphicFramePr>
        <p:xfrm>
          <a:off x="350520" y="2164599"/>
          <a:ext cx="8107680" cy="1457961"/>
        </p:xfrm>
        <a:graphic>
          <a:graphicData uri="http://schemas.openxmlformats.org/drawingml/2006/table">
            <a:tbl>
              <a:tblPr/>
              <a:tblGrid>
                <a:gridCol w="4084320">
                  <a:extLst>
                    <a:ext uri="{9D8B030D-6E8A-4147-A177-3AD203B41FA5}">
                      <a16:colId xmlns:a16="http://schemas.microsoft.com/office/drawing/2014/main" xmlns="" val="20000"/>
                    </a:ext>
                  </a:extLst>
                </a:gridCol>
                <a:gridCol w="4023360">
                  <a:extLst>
                    <a:ext uri="{9D8B030D-6E8A-4147-A177-3AD203B41FA5}">
                      <a16:colId xmlns:a16="http://schemas.microsoft.com/office/drawing/2014/main" xmlns="" val="20001"/>
                    </a:ext>
                  </a:extLst>
                </a:gridCol>
              </a:tblGrid>
              <a:tr h="817881">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rPr>
                        <a:t>Single</a:t>
                      </a: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$28.94</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64008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1500" b="1" i="0" u="none" strike="noStrike" cap="none" normalizeH="0" baseline="0" dirty="0">
                          <a:ln>
                            <a:noFill/>
                          </a:ln>
                          <a:solidFill>
                            <a:schemeClr val="tx1"/>
                          </a:solidFill>
                          <a:effectLst/>
                          <a:latin typeface="Century Gothic" panose="020B0502020202020204" pitchFamily="34" charset="0"/>
                          <a:cs typeface="Arial" charset="0"/>
                        </a:rPr>
                        <a:t>Family</a:t>
                      </a:r>
                      <a:endParaRPr kumimoji="0" lang="en-US" sz="1500" b="0" i="0" u="none" strike="noStrike" cap="none" normalizeH="0" baseline="0" dirty="0">
                        <a:ln>
                          <a:noFill/>
                        </a:ln>
                        <a:solidFill>
                          <a:schemeClr val="tx1"/>
                        </a:solidFill>
                        <a:effectLst/>
                        <a:latin typeface="Century Gothic" panose="020B0502020202020204" pitchFamily="34" charset="0"/>
                      </a:endParaRPr>
                    </a:p>
                  </a:txBody>
                  <a:tcPr marL="109728" marR="109728" anchor="ct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500" b="0" i="0" u="none" strike="noStrike" cap="none" normalizeH="0" baseline="0" dirty="0">
                          <a:ln>
                            <a:noFill/>
                          </a:ln>
                          <a:solidFill>
                            <a:schemeClr val="tx1"/>
                          </a:solidFill>
                          <a:effectLst/>
                          <a:latin typeface="Century Gothic" panose="020B0502020202020204" pitchFamily="34" charset="0"/>
                        </a:rPr>
                        <a:t>$78.82</a:t>
                      </a:r>
                    </a:p>
                  </a:txBody>
                  <a:tcPr marL="109728" marR="109728" anchor="ctr" horzOverflow="overflow">
                    <a:lnL w="28575" cap="flat" cmpd="sng" algn="ctr">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2530" name="Rectangle 2"/>
          <p:cNvSpPr>
            <a:spLocks noGrp="1" noChangeArrowheads="1"/>
          </p:cNvSpPr>
          <p:nvPr>
            <p:ph type="title" idx="4294967295"/>
          </p:nvPr>
        </p:nvSpPr>
        <p:spPr bwMode="auto">
          <a:xfrm>
            <a:off x="457200" y="278277"/>
            <a:ext cx="8458200" cy="5334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rgbClr val="C00000"/>
                </a:solidFill>
              </a:rPr>
              <a:t>Dental Rate Summary 1/1/19 to 12/31/20</a:t>
            </a:r>
          </a:p>
        </p:txBody>
      </p:sp>
      <p:sp>
        <p:nvSpPr>
          <p:cNvPr id="5"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7</a:t>
            </a:fld>
            <a:endParaRPr lang="en-US" sz="800"/>
          </a:p>
        </p:txBody>
      </p:sp>
    </p:spTree>
    <p:extLst>
      <p:ext uri="{BB962C8B-B14F-4D97-AF65-F5344CB8AC3E}">
        <p14:creationId xmlns:p14="http://schemas.microsoft.com/office/powerpoint/2010/main" val="276778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304800" y="381000"/>
            <a:ext cx="8539930" cy="381000"/>
          </a:xfrm>
          <a:solidFill>
            <a:srgbClr val="FFFFFF"/>
          </a:solidFill>
          <a:ln>
            <a:miter lim="800000"/>
            <a:headEnd/>
            <a:tailEnd/>
          </a:ln>
        </p:spPr>
        <p:txBody>
          <a:bodyPr vert="horz" wrap="square" lIns="91440" tIns="45720" rIns="91440" bIns="45720" numCol="1" anchor="t" anchorCtr="0" compatLnSpc="1">
            <a:prstTxWarp prst="textNoShape">
              <a:avLst/>
            </a:prstTxWarp>
          </a:bodyPr>
          <a:lstStyle/>
          <a:p>
            <a:r>
              <a:rPr lang="en-US" sz="2400" dirty="0" err="1">
                <a:solidFill>
                  <a:srgbClr val="C00000"/>
                </a:solidFill>
              </a:rPr>
              <a:t>EyeMed</a:t>
            </a:r>
            <a:r>
              <a:rPr lang="en-US" sz="2400" dirty="0">
                <a:solidFill>
                  <a:srgbClr val="C00000"/>
                </a:solidFill>
              </a:rPr>
              <a:t> Voluntary Vision Benefit Summary: In Network</a:t>
            </a:r>
          </a:p>
        </p:txBody>
      </p:sp>
      <p:graphicFrame>
        <p:nvGraphicFramePr>
          <p:cNvPr id="5" name="Table 4"/>
          <p:cNvGraphicFramePr>
            <a:graphicFrameLocks noGrp="1"/>
          </p:cNvGraphicFramePr>
          <p:nvPr>
            <p:extLst>
              <p:ext uri="{D42A27DB-BD31-4B8C-83A1-F6EECF244321}">
                <p14:modId xmlns:p14="http://schemas.microsoft.com/office/powerpoint/2010/main" val="2679430228"/>
              </p:ext>
            </p:extLst>
          </p:nvPr>
        </p:nvGraphicFramePr>
        <p:xfrm>
          <a:off x="599889" y="1123930"/>
          <a:ext cx="8244841" cy="5226070"/>
        </p:xfrm>
        <a:graphic>
          <a:graphicData uri="http://schemas.openxmlformats.org/drawingml/2006/table">
            <a:tbl>
              <a:tblPr/>
              <a:tblGrid>
                <a:gridCol w="3522796">
                  <a:extLst>
                    <a:ext uri="{9D8B030D-6E8A-4147-A177-3AD203B41FA5}">
                      <a16:colId xmlns:a16="http://schemas.microsoft.com/office/drawing/2014/main" xmlns="" val="20000"/>
                    </a:ext>
                  </a:extLst>
                </a:gridCol>
                <a:gridCol w="4722045">
                  <a:extLst>
                    <a:ext uri="{9D8B030D-6E8A-4147-A177-3AD203B41FA5}">
                      <a16:colId xmlns:a16="http://schemas.microsoft.com/office/drawing/2014/main" xmlns="" val="20001"/>
                    </a:ext>
                  </a:extLst>
                </a:gridCol>
              </a:tblGrid>
              <a:tr h="235114">
                <a:tc>
                  <a:txBody>
                    <a:bodyPr/>
                    <a:lstStyle/>
                    <a:p>
                      <a:pPr algn="l" fontAlgn="b"/>
                      <a:r>
                        <a:rPr lang="en-US" sz="1400" b="1" i="0" u="none" strike="noStrike" dirty="0">
                          <a:solidFill>
                            <a:srgbClr val="000000"/>
                          </a:solidFill>
                          <a:latin typeface="Century Gothic" panose="020B0502020202020204" pitchFamily="34" charset="0"/>
                        </a:rPr>
                        <a:t>Vision Service</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1" i="0" u="none" strike="noStrike" dirty="0">
                          <a:solidFill>
                            <a:srgbClr val="000000"/>
                          </a:solidFill>
                          <a:latin typeface="Century Gothic" panose="020B0502020202020204" pitchFamily="34" charset="0"/>
                        </a:rPr>
                        <a:t>Member Cost In</a:t>
                      </a:r>
                      <a:r>
                        <a:rPr lang="en-US" sz="1400" b="1" i="0" u="none" strike="noStrike" baseline="0" dirty="0">
                          <a:solidFill>
                            <a:srgbClr val="000000"/>
                          </a:solidFill>
                          <a:latin typeface="Century Gothic" panose="020B0502020202020204" pitchFamily="34" charset="0"/>
                        </a:rPr>
                        <a:t>-Network</a:t>
                      </a:r>
                      <a:endParaRPr lang="en-US" sz="1400" b="1" i="0" u="none" strike="noStrike" dirty="0">
                        <a:solidFill>
                          <a:srgbClr val="000000"/>
                        </a:solidFill>
                        <a:latin typeface="Century Gothic" panose="020B0502020202020204" pitchFamily="34" charset="0"/>
                      </a:endParaRP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9605">
                <a:tc>
                  <a:txBody>
                    <a:bodyPr/>
                    <a:lstStyle/>
                    <a:p>
                      <a:pPr algn="l" fontAlgn="b"/>
                      <a:r>
                        <a:rPr lang="en-US" sz="1400" b="1" i="0" u="none" strike="noStrike" dirty="0">
                          <a:solidFill>
                            <a:srgbClr val="000000"/>
                          </a:solidFill>
                          <a:latin typeface="Century Gothic" panose="020B0502020202020204" pitchFamily="34" charset="0"/>
                        </a:rPr>
                        <a:t>Exam with Dilation</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$10 Copay</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99045">
                <a:tc>
                  <a:txBody>
                    <a:bodyPr/>
                    <a:lstStyle/>
                    <a:p>
                      <a:pPr algn="l" fontAlgn="b"/>
                      <a:r>
                        <a:rPr lang="en-US" sz="1400" b="1" i="0" u="none" strike="noStrike" dirty="0">
                          <a:solidFill>
                            <a:srgbClr val="000000"/>
                          </a:solidFill>
                          <a:latin typeface="Century Gothic" panose="020B0502020202020204" pitchFamily="34" charset="0"/>
                        </a:rPr>
                        <a:t>Frames: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$0 Copay; $130 Allowance, </a:t>
                      </a:r>
                    </a:p>
                    <a:p>
                      <a:pPr lvl="0" algn="ctr" fontAlgn="b"/>
                      <a:r>
                        <a:rPr lang="en-US" sz="1400" b="0" i="0" u="none" strike="noStrike" dirty="0">
                          <a:solidFill>
                            <a:srgbClr val="000000"/>
                          </a:solidFill>
                          <a:latin typeface="Century Gothic" panose="020B0502020202020204" pitchFamily="34" charset="0"/>
                        </a:rPr>
                        <a:t>20% off balance over $130</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9605">
                <a:tc>
                  <a:txBody>
                    <a:bodyPr/>
                    <a:lstStyle/>
                    <a:p>
                      <a:pPr algn="l" fontAlgn="b"/>
                      <a:r>
                        <a:rPr lang="en-US" sz="1400" b="0" i="0" u="none" strike="noStrike" dirty="0">
                          <a:solidFill>
                            <a:srgbClr val="000000"/>
                          </a:solidFill>
                          <a:latin typeface="Century Gothic" panose="020B0502020202020204" pitchFamily="34" charset="0"/>
                        </a:rPr>
                        <a:t>Standard Plastic Lens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9605">
                <a:tc>
                  <a:txBody>
                    <a:bodyPr/>
                    <a:lstStyle/>
                    <a:p>
                      <a:pPr algn="l" fontAlgn="b"/>
                      <a:r>
                        <a:rPr lang="en-US" sz="1400" b="0" i="0" u="none" strike="noStrike" dirty="0">
                          <a:solidFill>
                            <a:srgbClr val="000000"/>
                          </a:solidFill>
                          <a:latin typeface="Century Gothic" panose="020B0502020202020204" pitchFamily="34" charset="0"/>
                        </a:rPr>
                        <a:t>• Single Vision/Bifocal/Trifocal</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$25 Copay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9605">
                <a:tc>
                  <a:txBody>
                    <a:bodyPr/>
                    <a:lstStyle/>
                    <a:p>
                      <a:pPr algn="l" fontAlgn="b"/>
                      <a:r>
                        <a:rPr lang="en-US" sz="1400" b="1" i="0" u="none" strike="noStrike" dirty="0">
                          <a:solidFill>
                            <a:srgbClr val="000000"/>
                          </a:solidFill>
                          <a:latin typeface="Century Gothic" panose="020B0502020202020204" pitchFamily="34" charset="0"/>
                        </a:rPr>
                        <a:t>Lens Options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9605">
                <a:tc>
                  <a:txBody>
                    <a:bodyPr/>
                    <a:lstStyle/>
                    <a:p>
                      <a:pPr algn="l" fontAlgn="b"/>
                      <a:r>
                        <a:rPr lang="en-US" sz="1400" b="0" i="0" u="none" strike="noStrike" dirty="0">
                          <a:solidFill>
                            <a:srgbClr val="000000"/>
                          </a:solidFill>
                          <a:latin typeface="Century Gothic" panose="020B0502020202020204" pitchFamily="34" charset="0"/>
                        </a:rPr>
                        <a:t>• UV Treatment</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$15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9605">
                <a:tc>
                  <a:txBody>
                    <a:bodyPr/>
                    <a:lstStyle/>
                    <a:p>
                      <a:pPr algn="l" fontAlgn="b"/>
                      <a:r>
                        <a:rPr lang="en-US" sz="1400" b="0" i="0" u="none" strike="noStrike" dirty="0">
                          <a:solidFill>
                            <a:srgbClr val="000000"/>
                          </a:solidFill>
                          <a:latin typeface="Century Gothic" panose="020B0502020202020204" pitchFamily="34" charset="0"/>
                        </a:rPr>
                        <a:t>• Tint (Solid / Gradient)</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$15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9605">
                <a:tc>
                  <a:txBody>
                    <a:bodyPr/>
                    <a:lstStyle/>
                    <a:p>
                      <a:pPr algn="l" fontAlgn="b"/>
                      <a:r>
                        <a:rPr lang="en-US" sz="1400" b="0" i="0" u="none" strike="noStrike" dirty="0">
                          <a:solidFill>
                            <a:srgbClr val="000000"/>
                          </a:solidFill>
                          <a:latin typeface="Century Gothic" panose="020B0502020202020204" pitchFamily="34" charset="0"/>
                        </a:rPr>
                        <a:t>• Std Plastic Scratch Coating</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$15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9605">
                <a:tc>
                  <a:txBody>
                    <a:bodyPr/>
                    <a:lstStyle/>
                    <a:p>
                      <a:pPr algn="l" fontAlgn="b"/>
                      <a:r>
                        <a:rPr lang="en-US" sz="1400" b="0" i="0" u="none" strike="noStrike" dirty="0">
                          <a:solidFill>
                            <a:srgbClr val="000000"/>
                          </a:solidFill>
                          <a:latin typeface="Century Gothic" panose="020B0502020202020204" pitchFamily="34" charset="0"/>
                        </a:rPr>
                        <a:t>• Std Polycarbonate - Adult</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$40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9605">
                <a:tc>
                  <a:txBody>
                    <a:bodyPr/>
                    <a:lstStyle/>
                    <a:p>
                      <a:pPr algn="l" fontAlgn="b"/>
                      <a:r>
                        <a:rPr lang="en-US" sz="1400" b="0" i="0" u="none" strike="noStrike" dirty="0">
                          <a:solidFill>
                            <a:srgbClr val="000000"/>
                          </a:solidFill>
                          <a:latin typeface="Century Gothic" panose="020B0502020202020204" pitchFamily="34" charset="0"/>
                        </a:rPr>
                        <a:t>• Std Polycarbonate - Kids under 19</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$0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69605">
                <a:tc>
                  <a:txBody>
                    <a:bodyPr/>
                    <a:lstStyle/>
                    <a:p>
                      <a:pPr algn="l" fontAlgn="b"/>
                      <a:r>
                        <a:rPr lang="en-US" sz="1400" b="0" i="0" u="none" strike="noStrike" dirty="0">
                          <a:solidFill>
                            <a:srgbClr val="000000"/>
                          </a:solidFill>
                          <a:latin typeface="Century Gothic" panose="020B0502020202020204" pitchFamily="34" charset="0"/>
                        </a:rPr>
                        <a:t>• Polarized</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20% off Retail Price</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69605">
                <a:tc>
                  <a:txBody>
                    <a:bodyPr/>
                    <a:lstStyle/>
                    <a:p>
                      <a:pPr algn="l" fontAlgn="b"/>
                      <a:r>
                        <a:rPr lang="en-US" sz="1400" b="1" i="0" u="none" strike="noStrike" dirty="0">
                          <a:solidFill>
                            <a:srgbClr val="000000"/>
                          </a:solidFill>
                          <a:latin typeface="Century Gothic" panose="020B0502020202020204" pitchFamily="34" charset="0"/>
                        </a:rPr>
                        <a:t>Contact Lenses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461239">
                <a:tc>
                  <a:txBody>
                    <a:bodyPr/>
                    <a:lstStyle/>
                    <a:p>
                      <a:pPr algn="l" fontAlgn="b"/>
                      <a:r>
                        <a:rPr lang="en-US" sz="1400" b="0" i="0" u="none" strike="noStrike" dirty="0">
                          <a:solidFill>
                            <a:srgbClr val="000000"/>
                          </a:solidFill>
                          <a:latin typeface="Century Gothic" panose="020B0502020202020204" pitchFamily="34" charset="0"/>
                        </a:rPr>
                        <a:t>• Conventional or Disposable</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$0 Copay; $130 allowance, </a:t>
                      </a:r>
                    </a:p>
                    <a:p>
                      <a:pPr lvl="0" algn="ctr" fontAlgn="b"/>
                      <a:r>
                        <a:rPr lang="en-US" sz="1400" b="0" i="0" u="none" strike="noStrike" dirty="0">
                          <a:solidFill>
                            <a:srgbClr val="000000"/>
                          </a:solidFill>
                          <a:latin typeface="Century Gothic" panose="020B0502020202020204" pitchFamily="34" charset="0"/>
                        </a:rPr>
                        <a:t>15% off balance over $130</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69605">
                <a:tc>
                  <a:txBody>
                    <a:bodyPr/>
                    <a:lstStyle/>
                    <a:p>
                      <a:pPr algn="l" fontAlgn="b"/>
                      <a:r>
                        <a:rPr lang="en-US" sz="1400" b="1" i="0" u="none" strike="noStrike" dirty="0">
                          <a:solidFill>
                            <a:srgbClr val="000000"/>
                          </a:solidFill>
                          <a:latin typeface="Century Gothic" panose="020B0502020202020204" pitchFamily="34" charset="0"/>
                        </a:rPr>
                        <a:t>Frequency</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 </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69605">
                <a:tc>
                  <a:txBody>
                    <a:bodyPr/>
                    <a:lstStyle/>
                    <a:p>
                      <a:pPr algn="l" fontAlgn="b"/>
                      <a:r>
                        <a:rPr lang="en-US" sz="1400" b="0" i="0" u="none" strike="noStrike" dirty="0">
                          <a:solidFill>
                            <a:srgbClr val="000000"/>
                          </a:solidFill>
                          <a:latin typeface="Century Gothic" panose="020B0502020202020204" pitchFamily="34" charset="0"/>
                        </a:rPr>
                        <a:t>• Examination</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Once every 12 months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69605">
                <a:tc>
                  <a:txBody>
                    <a:bodyPr/>
                    <a:lstStyle/>
                    <a:p>
                      <a:pPr algn="l" fontAlgn="b"/>
                      <a:r>
                        <a:rPr lang="en-US" sz="1400" b="0" i="0" u="none" strike="noStrike" dirty="0">
                          <a:solidFill>
                            <a:srgbClr val="000000"/>
                          </a:solidFill>
                          <a:latin typeface="Century Gothic" panose="020B0502020202020204" pitchFamily="34" charset="0"/>
                        </a:rPr>
                        <a:t>• Lenses or Contact Lenses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Once every 12 months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6202">
                <a:tc>
                  <a:txBody>
                    <a:bodyPr/>
                    <a:lstStyle/>
                    <a:p>
                      <a:pPr algn="l" fontAlgn="b"/>
                      <a:r>
                        <a:rPr lang="en-US" sz="1400" b="0" i="0" u="none" strike="noStrike" dirty="0">
                          <a:solidFill>
                            <a:srgbClr val="000000"/>
                          </a:solidFill>
                          <a:latin typeface="Century Gothic" panose="020B0502020202020204" pitchFamily="34" charset="0"/>
                        </a:rPr>
                        <a:t>• Frames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fontAlgn="b"/>
                      <a:r>
                        <a:rPr lang="en-US" sz="1400" b="0" i="0" u="none" strike="noStrike" dirty="0">
                          <a:solidFill>
                            <a:srgbClr val="000000"/>
                          </a:solidFill>
                          <a:latin typeface="Century Gothic" panose="020B0502020202020204" pitchFamily="34" charset="0"/>
                        </a:rPr>
                        <a:t>Once every 24 months</a:t>
                      </a:r>
                    </a:p>
                  </a:txBody>
                  <a:tcPr marL="8482" marR="8482" marT="84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bl>
          </a:graphicData>
        </a:graphic>
      </p:graphicFrame>
      <p:sp>
        <p:nvSpPr>
          <p:cNvPr id="4" name="Slide Number Placeholder 3"/>
          <p:cNvSpPr>
            <a:spLocks noGrp="1"/>
          </p:cNvSpPr>
          <p:nvPr>
            <p:ph type="sldNum" sz="quarter" idx="4294967295"/>
          </p:nvPr>
        </p:nvSpPr>
        <p:spPr>
          <a:xfrm>
            <a:off x="8458200" y="6433445"/>
            <a:ext cx="386530" cy="247226"/>
          </a:xfrm>
          <a:prstGeom prst="rect">
            <a:avLst/>
          </a:prstGeom>
        </p:spPr>
        <p:txBody>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pitchFamily="34" charset="0"/>
                <a:ea typeface="ＭＳ Ｐゴシック" pitchFamily="34" charset="-128"/>
              </a:defRPr>
            </a:lvl9pPr>
          </a:lstStyle>
          <a:p>
            <a:fld id="{2F019E76-4091-4B7C-B234-42E5891F1654}" type="slidenum">
              <a:rPr lang="en-US" sz="800" smtClean="0"/>
              <a:t>8</a:t>
            </a:fld>
            <a:endParaRPr lang="en-US" sz="800"/>
          </a:p>
        </p:txBody>
      </p:sp>
    </p:spTree>
    <p:extLst>
      <p:ext uri="{BB962C8B-B14F-4D97-AF65-F5344CB8AC3E}">
        <p14:creationId xmlns:p14="http://schemas.microsoft.com/office/powerpoint/2010/main" val="34725335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BRAND 2.0 TEMPLATE" val="scT6KFu4"/>
  <p:tag name="ARTICULATE_PROJECT_OPEN" val="0"/>
  <p:tag name="ARTICULATE_SLIDE_COUNT" val="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and 2.0 template">
  <a:themeElements>
    <a:clrScheme name="Custom 8">
      <a:dk1>
        <a:srgbClr val="6D6D70"/>
      </a:dk1>
      <a:lt1>
        <a:srgbClr val="FFFFFF"/>
      </a:lt1>
      <a:dk2>
        <a:srgbClr val="6D6D70"/>
      </a:dk2>
      <a:lt2>
        <a:srgbClr val="00519B"/>
      </a:lt2>
      <a:accent1>
        <a:srgbClr val="EE8A1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and 2.0 Fonts">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none" lIns="91440" tIns="45720" rIns="91440" bIns="45720" rtlCol="0">
        <a:normAutofit/>
      </a:bodyPr>
      <a:lstStyle>
        <a:defPPr marL="342900" indent="-342900" algn="l" defTabSz="914400" rtl="0" eaLnBrk="1" latinLnBrk="0" hangingPunct="1">
          <a:spcBef>
            <a:spcPts val="800"/>
          </a:spcBef>
          <a:buFont typeface="Wingdings" pitchFamily="2" charset="2"/>
          <a:buChar char="§"/>
          <a:defRPr sz="1400" kern="1200" dirty="0" err="1" smtClean="0">
            <a:solidFill>
              <a:schemeClr val="tx1"/>
            </a:solidFill>
            <a:latin typeface="Verdana" pitchFamily="34" charset="0"/>
            <a:ea typeface="+mn-ea"/>
            <a:cs typeface="+mn-cs"/>
          </a:defRPr>
        </a:defPPr>
      </a:lstStyle>
    </a:txDef>
  </a:objectDefaults>
  <a:extraClrSchemeLst/>
  <a:custClrLst>
    <a:custClr name="Dark Orange">
      <a:srgbClr val="CE4C00"/>
    </a:custClr>
    <a:custClr name="Dark Plum">
      <a:srgbClr val="4D3B65"/>
    </a:custClr>
    <a:custClr name="Dark Teal">
      <a:srgbClr val="00698C"/>
    </a:custClr>
    <a:custClr name="Dark Green">
      <a:srgbClr val="007337"/>
    </a:custClr>
    <a:custClr name="Dark Magenta">
      <a:srgbClr val="821861"/>
    </a:custClr>
    <a:custClr name="Dark Ebony">
      <a:srgbClr val="574537"/>
    </a:custClr>
    <a:custClr name="WF Yellow">
      <a:srgbClr val="FCC60A"/>
    </a:custClr>
    <a:custClr name="WF Gray">
      <a:srgbClr val="8F8F8F"/>
    </a:custClr>
    <a:custClr name="Aqua Blue">
      <a:srgbClr val="44464A"/>
    </a:custClr>
    <a:custClr name="Khaki">
      <a:srgbClr val="BFC0BE"/>
    </a:custClr>
    <a:custClr name="Stone">
      <a:srgbClr val="D7D3C7"/>
    </a:custClr>
    <a:custClr name="Breeze">
      <a:srgbClr val="DADBBF"/>
    </a:custClr>
  </a:custClrLst>
</a:theme>
</file>

<file path=ppt/theme/theme2.xml><?xml version="1.0" encoding="utf-8"?>
<a:theme xmlns:a="http://schemas.openxmlformats.org/drawingml/2006/main" name="STANDARD Text - OPT 3">
  <a:themeElements>
    <a:clrScheme name="STANDARD Text - OPT 3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fontScheme name="STANDARD Text - OPT 3">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rebuchet MS" pitchFamily="34" charset="0"/>
            <a:ea typeface="ＭＳ Ｐゴシック"/>
            <a:cs typeface="ＭＳ Ｐゴシック"/>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rebuchet MS" pitchFamily="34" charset="0"/>
            <a:ea typeface="ＭＳ Ｐゴシック"/>
            <a:cs typeface="ＭＳ Ｐゴシック"/>
          </a:defRPr>
        </a:defPPr>
      </a:lstStyle>
    </a:lnDef>
  </a:objectDefaults>
  <a:extraClrSchemeLst>
    <a:extraClrScheme>
      <a:clrScheme name="STANDARD Text - OPT 3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7_STANDARD Text - Background">
  <a:themeElements>
    <a:clrScheme name="5_STANDARD Text - Background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fontScheme name="5_STANDARD Text - Background">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rebuchet MS" pitchFamily="34" charset="0"/>
            <a:ea typeface="ＭＳ Ｐゴシック"/>
            <a:cs typeface="ＭＳ Ｐゴシック"/>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rebuchet MS" pitchFamily="34" charset="0"/>
            <a:ea typeface="ＭＳ Ｐゴシック"/>
            <a:cs typeface="ＭＳ Ｐゴシック"/>
          </a:defRPr>
        </a:defPPr>
      </a:lstStyle>
    </a:lnDef>
  </a:objectDefaults>
  <a:extraClrSchemeLst>
    <a:extraClrScheme>
      <a:clrScheme name="5_STANDARD Text - Background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TANDARD Text - Background">
  <a:themeElements>
    <a:clrScheme name="2_STANDARD Text - Background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fontScheme name="2_STANDARD Text - Background">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Larissa Handwriting" pitchFamily="50" charset="0"/>
            <a:ea typeface="ＭＳ Ｐゴシック"/>
            <a:cs typeface="ＭＳ Ｐゴシック"/>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Larissa Handwriting" pitchFamily="50" charset="0"/>
            <a:ea typeface="ＭＳ Ｐゴシック"/>
            <a:cs typeface="ＭＳ Ｐゴシック"/>
          </a:defRPr>
        </a:defPPr>
      </a:lstStyle>
    </a:lnDef>
  </a:objectDefaults>
  <a:extraClrSchemeLst>
    <a:extraClrScheme>
      <a:clrScheme name="2_STANDARD Text - Background 1">
        <a:dk1>
          <a:srgbClr val="575A5D"/>
        </a:dk1>
        <a:lt1>
          <a:srgbClr val="FFFFFF"/>
        </a:lt1>
        <a:dk2>
          <a:srgbClr val="00728F"/>
        </a:dk2>
        <a:lt2>
          <a:srgbClr val="8B8079"/>
        </a:lt2>
        <a:accent1>
          <a:srgbClr val="8DB9E5"/>
        </a:accent1>
        <a:accent2>
          <a:srgbClr val="D7D513"/>
        </a:accent2>
        <a:accent3>
          <a:srgbClr val="FFFFFF"/>
        </a:accent3>
        <a:accent4>
          <a:srgbClr val="494C4E"/>
        </a:accent4>
        <a:accent5>
          <a:srgbClr val="C5D9F0"/>
        </a:accent5>
        <a:accent6>
          <a:srgbClr val="C3C110"/>
        </a:accent6>
        <a:hlink>
          <a:srgbClr val="F57E20"/>
        </a:hlink>
        <a:folHlink>
          <a:srgbClr val="4EC2C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udience xmlns="0b5fd052-93d6-4dcb-90ba-ad1fab7f3a43">Multiple</Audience>
    <Source xmlns="0b5fd052-93d6-4dcb-90ba-ad1fab7f3a43" xsi:nil="true"/>
    <Last_x0020_Modified_x0020_Date xmlns="0b5fd052-93d6-4dcb-90ba-ad1fab7f3a43">2017-12-14T05:00:00+00:00</Last_x0020_Modified_x0020_Date>
    <Contact xmlns="0b5fd052-93d6-4dcb-90ba-ad1fab7f3a43">
      <UserInfo>
        <DisplayName/>
        <AccountId xsi:nil="true"/>
        <AccountType/>
      </UserInfo>
    </Contact>
    <IconOverlay xmlns="http://schemas.microsoft.com/sharepoint/v4" xsi:nil="true"/>
    <Document_x0020_Type xmlns="0b5fd052-93d6-4dcb-90ba-ad1fab7f3a43">Main EB Presentation</Document_x0020_Type>
    <Logos_x0020_Categories xmlns="0b5fd052-93d6-4dcb-90ba-ad1fab7f3a43" xsi:nil="true"/>
    <Industry_x0020_Segment xmlns="0b5fd052-93d6-4dcb-90ba-ad1fab7f3a43">Other</Industry_x0020_Segment>
    <Description0 xmlns="0b5fd052-93d6-4dcb-90ba-ad1fab7f3a43">USI PPT Template - Blue_Gray Header Design_4.3 slide size</Description0>
    <Select_x0020_Where_x0020_to_x0020_Post xmlns="0b5fd052-93d6-4dcb-90ba-ad1fab7f3a43">38</Select_x0020_Where_x0020_to_x0020_Pos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EF2FB7C38A5542BD32BA7B1A362E1B" ma:contentTypeVersion="10" ma:contentTypeDescription="Create a new document." ma:contentTypeScope="" ma:versionID="a5d4fbeb49ac781baa1d22f217749086">
  <xsd:schema xmlns:xsd="http://www.w3.org/2001/XMLSchema" xmlns:xs="http://www.w3.org/2001/XMLSchema" xmlns:p="http://schemas.microsoft.com/office/2006/metadata/properties" xmlns:ns2="0b5fd052-93d6-4dcb-90ba-ad1fab7f3a43" xmlns:ns3="http://schemas.microsoft.com/sharepoint/v4" targetNamespace="http://schemas.microsoft.com/office/2006/metadata/properties" ma:root="true" ma:fieldsID="aac9fe3ea6a67772a25a478d852ea559" ns2:_="" ns3:_="">
    <xsd:import namespace="0b5fd052-93d6-4dcb-90ba-ad1fab7f3a43"/>
    <xsd:import namespace="http://schemas.microsoft.com/sharepoint/v4"/>
    <xsd:element name="properties">
      <xsd:complexType>
        <xsd:sequence>
          <xsd:element name="documentManagement">
            <xsd:complexType>
              <xsd:all>
                <xsd:element ref="ns2:Audience" minOccurs="0"/>
                <xsd:element ref="ns2:Contact" minOccurs="0"/>
                <xsd:element ref="ns2:Description0" minOccurs="0"/>
                <xsd:element ref="ns2:Document_x0020_Type" minOccurs="0"/>
                <xsd:element ref="ns2:Industry_x0020_Segment" minOccurs="0"/>
                <xsd:element ref="ns2:Last_x0020_Modified_x0020_Date" minOccurs="0"/>
                <xsd:element ref="ns2:Select_x0020_Where_x0020_to_x0020_Post" minOccurs="0"/>
                <xsd:element ref="ns2:Source" minOccurs="0"/>
                <xsd:element ref="ns2:Logos_x0020_Categories"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5fd052-93d6-4dcb-90ba-ad1fab7f3a43" elementFormDefault="qualified">
    <xsd:import namespace="http://schemas.microsoft.com/office/2006/documentManagement/types"/>
    <xsd:import namespace="http://schemas.microsoft.com/office/infopath/2007/PartnerControls"/>
    <xsd:element name="Audience" ma:index="8" nillable="true" ma:displayName="Audience" ma:default="CFO" ma:format="Dropdown" ma:internalName="Audience">
      <xsd:simpleType>
        <xsd:restriction base="dms:Choice">
          <xsd:enumeration value="CFO"/>
          <xsd:enumeration value="Controller"/>
          <xsd:enumeration value="HR"/>
          <xsd:enumeration value="Multiple"/>
          <xsd:enumeration value="Other"/>
          <xsd:enumeration value="Risk Manager"/>
        </xsd:restriction>
      </xsd:simpleType>
    </xsd:element>
    <xsd:element name="Contact" ma:index="9" nillable="true" ma:displayName="Contact" ma:list="UserInfo" ma:SharePointGroup="0" ma:internalName="Contact"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scription0" ma:index="10" nillable="true" ma:displayName="Description" ma:internalName="Description0">
      <xsd:simpleType>
        <xsd:restriction base="dms:Text">
          <xsd:maxLength value="255"/>
        </xsd:restriction>
      </xsd:simpleType>
    </xsd:element>
    <xsd:element name="Document_x0020_Type" ma:index="11" nillable="true" ma:displayName="Document Type" ma:default="Main EB Presentation" ma:format="Dropdown" ma:internalName="Document_x0020_Type">
      <xsd:simpleType>
        <xsd:restriction base="dms:Choice">
          <xsd:enumeration value="Main EB Presentation"/>
          <xsd:enumeration value="Cover Images"/>
          <xsd:enumeration value="Local Office/Region Pages"/>
          <xsd:enumeration value="Main P&amp;C Presentation"/>
          <xsd:enumeration value="Industry Fact Sheets"/>
          <xsd:enumeration value="Product Fact Sheets"/>
          <xsd:enumeration value="Content on Demand Brainsharks"/>
          <xsd:enumeration value="Corporate Communication &amp; PR"/>
        </xsd:restriction>
      </xsd:simpleType>
    </xsd:element>
    <xsd:element name="Industry_x0020_Segment" ma:index="12" nillable="true" ma:displayName="Industry Segment" ma:default="Commercial Lines" ma:format="Dropdown" ma:internalName="Industry_x0020_Segment">
      <xsd:simpleType>
        <xsd:restriction base="dms:Choice">
          <xsd:enumeration value="Commercial Lines"/>
          <xsd:enumeration value="Construction/Surety"/>
          <xsd:enumeration value="Employee Benefits"/>
          <xsd:enumeration value="Food and Agriculture"/>
          <xsd:enumeration value="General"/>
          <xsd:enumeration value="Healthcare"/>
          <xsd:enumeration value="Industrial Casualty"/>
          <xsd:enumeration value="Non Profit"/>
          <xsd:enumeration value="Property &amp; Casualty"/>
          <xsd:enumeration value="Public Services, Education and Rec"/>
          <xsd:enumeration value="Real Estate"/>
          <xsd:enumeration value="Technology and Communications"/>
          <xsd:enumeration value="Transportation, Energy and Storage"/>
          <xsd:enumeration value="Other"/>
        </xsd:restriction>
      </xsd:simpleType>
    </xsd:element>
    <xsd:element name="Last_x0020_Modified_x0020_Date" ma:index="13" nillable="true" ma:displayName="Last Modified Date" ma:default="[today]" ma:format="DateOnly" ma:internalName="Last_x0020_Modified_x0020_Date">
      <xsd:simpleType>
        <xsd:restriction base="dms:DateTime"/>
      </xsd:simpleType>
    </xsd:element>
    <xsd:element name="Select_x0020_Where_x0020_to_x0020_Post" ma:index="14" nillable="true" ma:displayName="Select Where to Post" ma:list="{608ed76b-2597-4a0f-b130-9adc4663aaae}" ma:internalName="Select_x0020_Where_x0020_to_x0020_Post" ma:showField="Title">
      <xsd:simpleType>
        <xsd:restriction base="dms:Lookup"/>
      </xsd:simpleType>
    </xsd:element>
    <xsd:element name="Source" ma:index="15" nillable="true" ma:displayName="Source" ma:internalName="Source">
      <xsd:simpleType>
        <xsd:restriction base="dms:Text">
          <xsd:maxLength value="255"/>
        </xsd:restriction>
      </xsd:simpleType>
    </xsd:element>
    <xsd:element name="Logos_x0020_Categories" ma:index="16" nillable="true" ma:displayName="Logos Categories" ma:format="Dropdown" ma:internalName="Logos_x0020_Categories">
      <xsd:simpleType>
        <xsd:restriction base="dms:Choice">
          <xsd:enumeration value="(None)"/>
          <xsd:enumeration value="RGB"/>
          <xsd:enumeration value="CMYK"/>
          <xsd:enumeration value="Pantone"/>
          <xsd:enumeration value="Black and White"/>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85D855-3EB7-4485-BC20-E098FE97305C}">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4"/>
    <ds:schemaRef ds:uri="http://purl.org/dc/elements/1.1/"/>
    <ds:schemaRef ds:uri="0b5fd052-93d6-4dcb-90ba-ad1fab7f3a43"/>
    <ds:schemaRef ds:uri="http://www.w3.org/XML/1998/namespace"/>
    <ds:schemaRef ds:uri="http://purl.org/dc/dcmitype/"/>
  </ds:schemaRefs>
</ds:datastoreItem>
</file>

<file path=customXml/itemProps2.xml><?xml version="1.0" encoding="utf-8"?>
<ds:datastoreItem xmlns:ds="http://schemas.openxmlformats.org/officeDocument/2006/customXml" ds:itemID="{B4A114F4-7918-4651-911D-8A8159AB90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5fd052-93d6-4dcb-90ba-ad1fab7f3a43"/>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DFC7B0-010C-4097-BA7F-A0E180BEA0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2481</TotalTime>
  <Words>1546</Words>
  <Application>Microsoft Office PowerPoint</Application>
  <PresentationFormat>On-screen Show (4:3)</PresentationFormat>
  <Paragraphs>331</Paragraphs>
  <Slides>21</Slides>
  <Notes>16</Notes>
  <HiddenSlides>0</HiddenSlides>
  <MMClips>0</MMClips>
  <ScaleCrop>false</ScaleCrop>
  <HeadingPairs>
    <vt:vector size="6" baseType="variant">
      <vt:variant>
        <vt:lpstr>Fonts Used</vt:lpstr>
      </vt:variant>
      <vt:variant>
        <vt:i4>18</vt:i4>
      </vt:variant>
      <vt:variant>
        <vt:lpstr>Theme</vt:lpstr>
      </vt:variant>
      <vt:variant>
        <vt:i4>4</vt:i4>
      </vt:variant>
      <vt:variant>
        <vt:lpstr>Slide Titles</vt:lpstr>
      </vt:variant>
      <vt:variant>
        <vt:i4>21</vt:i4>
      </vt:variant>
    </vt:vector>
  </HeadingPairs>
  <TitlesOfParts>
    <vt:vector size="43" baseType="lpstr">
      <vt:lpstr>Arial Unicode MS</vt:lpstr>
      <vt:lpstr>MS PGothic</vt:lpstr>
      <vt:lpstr>MS PGothic</vt:lpstr>
      <vt:lpstr>Arial</vt:lpstr>
      <vt:lpstr>Calibri</vt:lpstr>
      <vt:lpstr>Calibri Light</vt:lpstr>
      <vt:lpstr>Calibri Regular</vt:lpstr>
      <vt:lpstr>Century Gothic</vt:lpstr>
      <vt:lpstr>Georgia</vt:lpstr>
      <vt:lpstr>Helvetica</vt:lpstr>
      <vt:lpstr>Larissa Handwriting</vt:lpstr>
      <vt:lpstr>MrsEavesBold</vt:lpstr>
      <vt:lpstr>MrsEavesRoman</vt:lpstr>
      <vt:lpstr>Times</vt:lpstr>
      <vt:lpstr>Times New Roman</vt:lpstr>
      <vt:lpstr>Trebuchet MS</vt:lpstr>
      <vt:lpstr>Verdana</vt:lpstr>
      <vt:lpstr>Wingdings</vt:lpstr>
      <vt:lpstr>Brand 2.0 template</vt:lpstr>
      <vt:lpstr>STANDARD Text - OPT 3</vt:lpstr>
      <vt:lpstr>57_STANDARD Text - Background</vt:lpstr>
      <vt:lpstr>3_STANDARD Text - Background</vt:lpstr>
      <vt:lpstr>2019 MEMBER benefit meeting</vt:lpstr>
      <vt:lpstr>Agenda</vt:lpstr>
      <vt:lpstr>MACC and History with USI and Wells Fargo</vt:lpstr>
      <vt:lpstr>PowerPoint Presentation</vt:lpstr>
      <vt:lpstr>PowerPoint Presentation</vt:lpstr>
      <vt:lpstr>PowerPoint Presentation</vt:lpstr>
      <vt:lpstr>Delta Dental Benefit Summary: In Network</vt:lpstr>
      <vt:lpstr>Dental Rate Summary 1/1/19 to 12/31/20</vt:lpstr>
      <vt:lpstr>EyeMed Voluntary Vision Benefit Summary: In Network</vt:lpstr>
      <vt:lpstr>Vision Rate Summary 1/1/19 to 12/31/20</vt:lpstr>
      <vt:lpstr>LFG Basic Life and AD&amp;D Benefit Summary</vt:lpstr>
      <vt:lpstr>Basic Life and AD&amp;D Rate Summary 1/1/19 to 12/31/20</vt:lpstr>
      <vt:lpstr>PowerPoint Presentation</vt:lpstr>
      <vt:lpstr>PowerPoint Presentation</vt:lpstr>
      <vt:lpstr>Voluntary Term Life Benefit Summary</vt:lpstr>
      <vt:lpstr>Voluntary Life Rate Summary 1/1/19 to 12/31/20 </vt:lpstr>
      <vt:lpstr>LFG Short Term Disability Benefit Summary </vt:lpstr>
      <vt:lpstr>Short Term Disability Rate Summary 1/1/9 to 12/31/20</vt:lpstr>
      <vt:lpstr>LFG Long Term Disability Benefit Summary</vt:lpstr>
      <vt:lpstr>Long Term Disability Rate Summary 1/1/19 to 12/31/20</vt:lpstr>
      <vt:lpstr>PowerPoint Presentation</vt:lpstr>
    </vt:vector>
  </TitlesOfParts>
  <Company>Wells Fargo &amp; 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PRESENTATION TITLE HERE</dc:title>
  <dc:creator>a379942</dc:creator>
  <dc:description>Wells Fargo PPT 2007 Template V. 3.0</dc:description>
  <cp:lastModifiedBy>Clara Owen</cp:lastModifiedBy>
  <cp:revision>182</cp:revision>
  <cp:lastPrinted>2018-09-21T18:34:39Z</cp:lastPrinted>
  <dcterms:created xsi:type="dcterms:W3CDTF">2015-01-21T18:30:41Z</dcterms:created>
  <dcterms:modified xsi:type="dcterms:W3CDTF">2018-11-16T16:11:20Z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0x01010099EF2FB7C38A5542BD32BA7B1A362E1B</vt:lpwstr>
  </property>
  <property fmtid="{D5CDD505-2E9C-101B-9397-08002B2CF9AE}" pid="3" name="ArticulateGUID">
    <vt:lpwstr>EE31E6A4-AE7B-4A20-AF80-28ECC766F887</vt:lpwstr>
  </property>
  <property fmtid="{D5CDD505-2E9C-101B-9397-08002B2CF9AE}" pid="4" name="ArticulatePath">
    <vt:lpwstr>15895-USI-Template (002)</vt:lpwstr>
  </property>
</Properties>
</file>